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 id="2147483746" r:id="rId2"/>
    <p:sldMasterId id="2147483763" r:id="rId3"/>
    <p:sldMasterId id="2147483792" r:id="rId4"/>
    <p:sldMasterId id="2147483821" r:id="rId5"/>
  </p:sldMasterIdLst>
  <p:sldIdLst>
    <p:sldId id="354" r:id="rId6"/>
    <p:sldId id="276" r:id="rId7"/>
    <p:sldId id="281" r:id="rId8"/>
    <p:sldId id="342" r:id="rId9"/>
    <p:sldId id="282" r:id="rId10"/>
    <p:sldId id="343" r:id="rId11"/>
    <p:sldId id="344" r:id="rId12"/>
    <p:sldId id="345" r:id="rId13"/>
    <p:sldId id="346" r:id="rId14"/>
    <p:sldId id="347" r:id="rId15"/>
    <p:sldId id="348" r:id="rId16"/>
    <p:sldId id="349" r:id="rId17"/>
    <p:sldId id="350" r:id="rId18"/>
    <p:sldId id="297" r:id="rId19"/>
    <p:sldId id="351" r:id="rId20"/>
    <p:sldId id="352" r:id="rId21"/>
    <p:sldId id="353"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256" r:id="rId39"/>
    <p:sldId id="257" r:id="rId40"/>
    <p:sldId id="258" r:id="rId41"/>
    <p:sldId id="270" r:id="rId42"/>
    <p:sldId id="259" r:id="rId43"/>
    <p:sldId id="260" r:id="rId44"/>
    <p:sldId id="261" r:id="rId45"/>
    <p:sldId id="262" r:id="rId46"/>
    <p:sldId id="271" r:id="rId47"/>
    <p:sldId id="263" r:id="rId48"/>
    <p:sldId id="264" r:id="rId49"/>
    <p:sldId id="266" r:id="rId50"/>
    <p:sldId id="265" r:id="rId51"/>
    <p:sldId id="267" r:id="rId52"/>
    <p:sldId id="268" r:id="rId53"/>
    <p:sldId id="269" r:id="rId54"/>
    <p:sldId id="272" r:id="rId55"/>
    <p:sldId id="273" r:id="rId56"/>
    <p:sldId id="274" r:id="rId57"/>
    <p:sldId id="275" r:id="rId58"/>
    <p:sldId id="340" r:id="rId59"/>
    <p:sldId id="318"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4" autoAdjust="0"/>
    <p:restoredTop sz="94660"/>
  </p:normalViewPr>
  <p:slideViewPr>
    <p:cSldViewPr snapToGrid="0">
      <p:cViewPr varScale="1">
        <p:scale>
          <a:sx n="123" d="100"/>
          <a:sy n="123" d="100"/>
        </p:scale>
        <p:origin x="200"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diagrams/_rels/data4.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2FD44C-EB56-44A3-87A4-CE4BD8B0FE0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MX"/>
        </a:p>
      </dgm:t>
    </dgm:pt>
    <dgm:pt modelId="{6E411896-A1CE-466B-BECD-CCC740AF232F}">
      <dgm:prSet/>
      <dgm:spPr/>
      <dgm:t>
        <a:bodyPr/>
        <a:lstStyle/>
        <a:p>
          <a:r>
            <a:rPr lang="es-MX" b="1" dirty="0"/>
            <a:t>ÁMBITO DE ACCIÓN DE LAS ENTIDADES SUPERIORES DE FISCALIZACIÓN</a:t>
          </a:r>
          <a:endParaRPr lang="es-MX" dirty="0"/>
        </a:p>
      </dgm:t>
    </dgm:pt>
    <dgm:pt modelId="{4A8E2280-FB93-401A-AE44-2C5985A7E246}" type="parTrans" cxnId="{3389AC2F-F51A-461F-916C-46A74DBF1B35}">
      <dgm:prSet/>
      <dgm:spPr/>
      <dgm:t>
        <a:bodyPr/>
        <a:lstStyle/>
        <a:p>
          <a:endParaRPr lang="es-MX"/>
        </a:p>
      </dgm:t>
    </dgm:pt>
    <dgm:pt modelId="{2537FF99-BD8B-4212-96D2-7A2C10EF93F0}" type="sibTrans" cxnId="{3389AC2F-F51A-461F-916C-46A74DBF1B35}">
      <dgm:prSet/>
      <dgm:spPr/>
      <dgm:t>
        <a:bodyPr/>
        <a:lstStyle/>
        <a:p>
          <a:endParaRPr lang="es-MX"/>
        </a:p>
      </dgm:t>
    </dgm:pt>
    <dgm:pt modelId="{1D2EEA3A-555D-4618-90AE-2E9E80EC843A}" type="pres">
      <dgm:prSet presAssocID="{AB2FD44C-EB56-44A3-87A4-CE4BD8B0FE0B}" presName="linear" presStyleCnt="0">
        <dgm:presLayoutVars>
          <dgm:animLvl val="lvl"/>
          <dgm:resizeHandles val="exact"/>
        </dgm:presLayoutVars>
      </dgm:prSet>
      <dgm:spPr/>
    </dgm:pt>
    <dgm:pt modelId="{7CD4EC8C-1DC7-4AEF-8D1F-4F1F25DAB685}" type="pres">
      <dgm:prSet presAssocID="{6E411896-A1CE-466B-BECD-CCC740AF232F}" presName="parentText" presStyleLbl="node1" presStyleIdx="0" presStyleCnt="1">
        <dgm:presLayoutVars>
          <dgm:chMax val="0"/>
          <dgm:bulletEnabled val="1"/>
        </dgm:presLayoutVars>
      </dgm:prSet>
      <dgm:spPr/>
    </dgm:pt>
  </dgm:ptLst>
  <dgm:cxnLst>
    <dgm:cxn modelId="{3389AC2F-F51A-461F-916C-46A74DBF1B35}" srcId="{AB2FD44C-EB56-44A3-87A4-CE4BD8B0FE0B}" destId="{6E411896-A1CE-466B-BECD-CCC740AF232F}" srcOrd="0" destOrd="0" parTransId="{4A8E2280-FB93-401A-AE44-2C5985A7E246}" sibTransId="{2537FF99-BD8B-4212-96D2-7A2C10EF93F0}"/>
    <dgm:cxn modelId="{06B3DA95-1295-4156-9FDC-DC9269E5BE81}" type="presOf" srcId="{AB2FD44C-EB56-44A3-87A4-CE4BD8B0FE0B}" destId="{1D2EEA3A-555D-4618-90AE-2E9E80EC843A}" srcOrd="0" destOrd="0" presId="urn:microsoft.com/office/officeart/2005/8/layout/vList2"/>
    <dgm:cxn modelId="{3A45B7C8-5621-47AC-B70A-326AD5B35C36}" type="presOf" srcId="{6E411896-A1CE-466B-BECD-CCC740AF232F}" destId="{7CD4EC8C-1DC7-4AEF-8D1F-4F1F25DAB685}" srcOrd="0" destOrd="0" presId="urn:microsoft.com/office/officeart/2005/8/layout/vList2"/>
    <dgm:cxn modelId="{DF167438-746B-47A0-8F22-821CCD4A19B2}" type="presParOf" srcId="{1D2EEA3A-555D-4618-90AE-2E9E80EC843A}" destId="{7CD4EC8C-1DC7-4AEF-8D1F-4F1F25DAB68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786ABD6-D9B5-42BD-AE77-44B95DF5EBA1}"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s-MX"/>
        </a:p>
      </dgm:t>
    </dgm:pt>
    <dgm:pt modelId="{39CD7A43-4D91-47DB-9C54-3C52903DA946}">
      <dgm:prSet/>
      <dgm:spPr/>
      <dgm:t>
        <a:bodyPr/>
        <a:lstStyle/>
        <a:p>
          <a:pPr algn="just"/>
          <a:r>
            <a:rPr lang="es-MX" b="1" dirty="0"/>
            <a:t>Objetivo</a:t>
          </a:r>
          <a:r>
            <a:rPr lang="es-MX" dirty="0"/>
            <a:t>: Determinar si las intervenciones, programas e instituciones se desempeñan de acuerdo con los principios de </a:t>
          </a:r>
          <a:r>
            <a:rPr lang="es-MX" u="sng" dirty="0"/>
            <a:t>economía, eficiencia y eficacia</a:t>
          </a:r>
          <a:r>
            <a:rPr lang="es-MX" dirty="0"/>
            <a:t>. </a:t>
          </a:r>
        </a:p>
      </dgm:t>
    </dgm:pt>
    <dgm:pt modelId="{C1F8F4BC-8F0F-4D32-B1B0-A08567277E50}" type="parTrans" cxnId="{F50B4245-635F-4317-866B-4CE092F2C1B2}">
      <dgm:prSet/>
      <dgm:spPr/>
      <dgm:t>
        <a:bodyPr/>
        <a:lstStyle/>
        <a:p>
          <a:endParaRPr lang="es-MX"/>
        </a:p>
      </dgm:t>
    </dgm:pt>
    <dgm:pt modelId="{1CB63228-804F-4663-A93F-CAA1117A8C48}" type="sibTrans" cxnId="{F50B4245-635F-4317-866B-4CE092F2C1B2}">
      <dgm:prSet/>
      <dgm:spPr/>
      <dgm:t>
        <a:bodyPr/>
        <a:lstStyle/>
        <a:p>
          <a:endParaRPr lang="es-MX"/>
        </a:p>
      </dgm:t>
    </dgm:pt>
    <dgm:pt modelId="{586A120B-DA5C-40AC-9CD2-5BAB3837548D}">
      <dgm:prSet/>
      <dgm:spPr/>
      <dgm:t>
        <a:bodyPr/>
        <a:lstStyle/>
        <a:p>
          <a:pPr algn="just"/>
          <a:r>
            <a:rPr lang="es-MX" b="1" dirty="0"/>
            <a:t>¿Cómo? </a:t>
          </a:r>
          <a:r>
            <a:rPr lang="es-MX" dirty="0"/>
            <a:t>Analiza las causas de las desviaciones de estos criterios u otros problemas, para responder a preguntas clave de auditoría y proporcionar recomendaciones de mejora. </a:t>
          </a:r>
        </a:p>
      </dgm:t>
    </dgm:pt>
    <dgm:pt modelId="{A0C89F52-C2D3-439A-92AD-EA18F19B22DD}" type="parTrans" cxnId="{97675911-5571-4082-87A0-78069BA5D452}">
      <dgm:prSet/>
      <dgm:spPr/>
      <dgm:t>
        <a:bodyPr/>
        <a:lstStyle/>
        <a:p>
          <a:endParaRPr lang="es-MX"/>
        </a:p>
      </dgm:t>
    </dgm:pt>
    <dgm:pt modelId="{49175166-E020-4554-96C6-B20095A89E9C}" type="sibTrans" cxnId="{97675911-5571-4082-87A0-78069BA5D452}">
      <dgm:prSet/>
      <dgm:spPr/>
      <dgm:t>
        <a:bodyPr/>
        <a:lstStyle/>
        <a:p>
          <a:endParaRPr lang="es-MX"/>
        </a:p>
      </dgm:t>
    </dgm:pt>
    <dgm:pt modelId="{7FCDBC96-272A-4805-9B0C-7C9DCE4E969F}" type="pres">
      <dgm:prSet presAssocID="{1786ABD6-D9B5-42BD-AE77-44B95DF5EBA1}" presName="linear" presStyleCnt="0">
        <dgm:presLayoutVars>
          <dgm:animLvl val="lvl"/>
          <dgm:resizeHandles val="exact"/>
        </dgm:presLayoutVars>
      </dgm:prSet>
      <dgm:spPr/>
    </dgm:pt>
    <dgm:pt modelId="{7ABE791D-82F8-4480-AB4C-C9A19E23690D}" type="pres">
      <dgm:prSet presAssocID="{39CD7A43-4D91-47DB-9C54-3C52903DA946}" presName="parentText" presStyleLbl="node1" presStyleIdx="0" presStyleCnt="2" custLinFactNeighborY="-92029">
        <dgm:presLayoutVars>
          <dgm:chMax val="0"/>
          <dgm:bulletEnabled val="1"/>
        </dgm:presLayoutVars>
      </dgm:prSet>
      <dgm:spPr/>
    </dgm:pt>
    <dgm:pt modelId="{2A13D831-4AB2-4F55-82FF-3466490BB472}" type="pres">
      <dgm:prSet presAssocID="{1CB63228-804F-4663-A93F-CAA1117A8C48}" presName="spacer" presStyleCnt="0"/>
      <dgm:spPr/>
    </dgm:pt>
    <dgm:pt modelId="{5D594145-9AE1-41E8-B93F-9D58E588461C}" type="pres">
      <dgm:prSet presAssocID="{586A120B-DA5C-40AC-9CD2-5BAB3837548D}" presName="parentText" presStyleLbl="node1" presStyleIdx="1" presStyleCnt="2">
        <dgm:presLayoutVars>
          <dgm:chMax val="0"/>
          <dgm:bulletEnabled val="1"/>
        </dgm:presLayoutVars>
      </dgm:prSet>
      <dgm:spPr/>
    </dgm:pt>
  </dgm:ptLst>
  <dgm:cxnLst>
    <dgm:cxn modelId="{97675911-5571-4082-87A0-78069BA5D452}" srcId="{1786ABD6-D9B5-42BD-AE77-44B95DF5EBA1}" destId="{586A120B-DA5C-40AC-9CD2-5BAB3837548D}" srcOrd="1" destOrd="0" parTransId="{A0C89F52-C2D3-439A-92AD-EA18F19B22DD}" sibTransId="{49175166-E020-4554-96C6-B20095A89E9C}"/>
    <dgm:cxn modelId="{7692593F-364E-48E8-9AA5-F18C66B25203}" type="presOf" srcId="{1786ABD6-D9B5-42BD-AE77-44B95DF5EBA1}" destId="{7FCDBC96-272A-4805-9B0C-7C9DCE4E969F}" srcOrd="0" destOrd="0" presId="urn:microsoft.com/office/officeart/2005/8/layout/vList2"/>
    <dgm:cxn modelId="{F50B4245-635F-4317-866B-4CE092F2C1B2}" srcId="{1786ABD6-D9B5-42BD-AE77-44B95DF5EBA1}" destId="{39CD7A43-4D91-47DB-9C54-3C52903DA946}" srcOrd="0" destOrd="0" parTransId="{C1F8F4BC-8F0F-4D32-B1B0-A08567277E50}" sibTransId="{1CB63228-804F-4663-A93F-CAA1117A8C48}"/>
    <dgm:cxn modelId="{2A14F956-83F2-4D39-B231-0572A9227B45}" type="presOf" srcId="{586A120B-DA5C-40AC-9CD2-5BAB3837548D}" destId="{5D594145-9AE1-41E8-B93F-9D58E588461C}" srcOrd="0" destOrd="0" presId="urn:microsoft.com/office/officeart/2005/8/layout/vList2"/>
    <dgm:cxn modelId="{E4B2E7F3-3FB8-4725-AD80-8B07069ABE0C}" type="presOf" srcId="{39CD7A43-4D91-47DB-9C54-3C52903DA946}" destId="{7ABE791D-82F8-4480-AB4C-C9A19E23690D}" srcOrd="0" destOrd="0" presId="urn:microsoft.com/office/officeart/2005/8/layout/vList2"/>
    <dgm:cxn modelId="{E8F7490B-995F-4F93-AE87-09CA9761194B}" type="presParOf" srcId="{7FCDBC96-272A-4805-9B0C-7C9DCE4E969F}" destId="{7ABE791D-82F8-4480-AB4C-C9A19E23690D}" srcOrd="0" destOrd="0" presId="urn:microsoft.com/office/officeart/2005/8/layout/vList2"/>
    <dgm:cxn modelId="{EFB0DCF3-0BB2-444B-AF48-C7B3C66345A8}" type="presParOf" srcId="{7FCDBC96-272A-4805-9B0C-7C9DCE4E969F}" destId="{2A13D831-4AB2-4F55-82FF-3466490BB472}" srcOrd="1" destOrd="0" presId="urn:microsoft.com/office/officeart/2005/8/layout/vList2"/>
    <dgm:cxn modelId="{871F674E-90BF-4336-A22A-B228D11BA373}" type="presParOf" srcId="{7FCDBC96-272A-4805-9B0C-7C9DCE4E969F}" destId="{5D594145-9AE1-41E8-B93F-9D58E588461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A1F9548-B024-454C-B92D-224AE5ED0438}"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s-MX"/>
        </a:p>
      </dgm:t>
    </dgm:pt>
    <dgm:pt modelId="{C8FADA6F-C5DF-46B9-B771-1F31AECA90D2}">
      <dgm:prSet/>
      <dgm:spPr/>
      <dgm:t>
        <a:bodyPr/>
        <a:lstStyle/>
        <a:p>
          <a:r>
            <a:rPr lang="es-MX" b="1" dirty="0"/>
            <a:t>Objetivo</a:t>
          </a:r>
          <a:r>
            <a:rPr lang="es-MX" dirty="0"/>
            <a:t>: Se enfoca en determinar si un asunto en particular cumple con las regulaciones identificadas como criterios. </a:t>
          </a:r>
        </a:p>
      </dgm:t>
    </dgm:pt>
    <dgm:pt modelId="{8CF0F5EA-9E1C-41E2-B5F6-C15B2DE7957D}" type="parTrans" cxnId="{03E2C602-FE37-4837-8F74-1EF2CCC6C0F5}">
      <dgm:prSet/>
      <dgm:spPr/>
      <dgm:t>
        <a:bodyPr/>
        <a:lstStyle/>
        <a:p>
          <a:endParaRPr lang="es-MX"/>
        </a:p>
      </dgm:t>
    </dgm:pt>
    <dgm:pt modelId="{15EE7F37-53FB-4F61-937C-88A969167CFE}" type="sibTrans" cxnId="{03E2C602-FE37-4837-8F74-1EF2CCC6C0F5}">
      <dgm:prSet/>
      <dgm:spPr/>
      <dgm:t>
        <a:bodyPr/>
        <a:lstStyle/>
        <a:p>
          <a:endParaRPr lang="es-MX"/>
        </a:p>
      </dgm:t>
    </dgm:pt>
    <dgm:pt modelId="{82C486DB-3C72-4CDF-B3E8-51CBE44AD1BF}">
      <dgm:prSet/>
      <dgm:spPr/>
      <dgm:t>
        <a:bodyPr/>
        <a:lstStyle/>
        <a:p>
          <a:r>
            <a:rPr lang="es-MX"/>
            <a:t>Se realizan para evaluar si las actividades, operaciones financieras e información, cumplen con las regulaciones que rigen a la entidad auditada. </a:t>
          </a:r>
        </a:p>
      </dgm:t>
    </dgm:pt>
    <dgm:pt modelId="{8864E239-5707-480C-801A-8E1A78872036}" type="parTrans" cxnId="{4285C45B-8768-4268-A7D4-FB9D829D2E46}">
      <dgm:prSet/>
      <dgm:spPr/>
      <dgm:t>
        <a:bodyPr/>
        <a:lstStyle/>
        <a:p>
          <a:endParaRPr lang="es-MX"/>
        </a:p>
      </dgm:t>
    </dgm:pt>
    <dgm:pt modelId="{BA5D5E02-D5E4-4F47-BA89-DD193BB6588D}" type="sibTrans" cxnId="{4285C45B-8768-4268-A7D4-FB9D829D2E46}">
      <dgm:prSet/>
      <dgm:spPr/>
      <dgm:t>
        <a:bodyPr/>
        <a:lstStyle/>
        <a:p>
          <a:endParaRPr lang="es-MX"/>
        </a:p>
      </dgm:t>
    </dgm:pt>
    <dgm:pt modelId="{79FA1E99-147A-4055-B5A9-667449ECA2D1}">
      <dgm:prSet/>
      <dgm:spPr/>
      <dgm:t>
        <a:bodyPr/>
        <a:lstStyle/>
        <a:p>
          <a:r>
            <a:rPr lang="es-MX"/>
            <a:t>Pueden incluir reglas, leyes y reglamentos, resoluciones presupuestarias, políticas, códigos establecidos, términos acordados o los principios generales que rigen una administración financiera sana del sector público y la conducta de los funcionarios públicos.</a:t>
          </a:r>
        </a:p>
      </dgm:t>
    </dgm:pt>
    <dgm:pt modelId="{E5FD1524-B320-4128-A4BD-A924865249A2}" type="parTrans" cxnId="{B327709D-0535-466B-90D5-59B5207068BC}">
      <dgm:prSet/>
      <dgm:spPr/>
      <dgm:t>
        <a:bodyPr/>
        <a:lstStyle/>
        <a:p>
          <a:endParaRPr lang="es-MX"/>
        </a:p>
      </dgm:t>
    </dgm:pt>
    <dgm:pt modelId="{FDD58996-124D-449C-A3E6-C0A19BD813A6}" type="sibTrans" cxnId="{B327709D-0535-466B-90D5-59B5207068BC}">
      <dgm:prSet/>
      <dgm:spPr/>
      <dgm:t>
        <a:bodyPr/>
        <a:lstStyle/>
        <a:p>
          <a:endParaRPr lang="es-MX"/>
        </a:p>
      </dgm:t>
    </dgm:pt>
    <dgm:pt modelId="{003916CE-8EC1-4D95-BDF4-9B54CD7546D2}" type="pres">
      <dgm:prSet presAssocID="{5A1F9548-B024-454C-B92D-224AE5ED0438}" presName="linear" presStyleCnt="0">
        <dgm:presLayoutVars>
          <dgm:animLvl val="lvl"/>
          <dgm:resizeHandles val="exact"/>
        </dgm:presLayoutVars>
      </dgm:prSet>
      <dgm:spPr/>
    </dgm:pt>
    <dgm:pt modelId="{D1C6E3CA-2CEF-428F-8084-04B136C0EEF8}" type="pres">
      <dgm:prSet presAssocID="{C8FADA6F-C5DF-46B9-B771-1F31AECA90D2}" presName="parentText" presStyleLbl="node1" presStyleIdx="0" presStyleCnt="3">
        <dgm:presLayoutVars>
          <dgm:chMax val="0"/>
          <dgm:bulletEnabled val="1"/>
        </dgm:presLayoutVars>
      </dgm:prSet>
      <dgm:spPr/>
    </dgm:pt>
    <dgm:pt modelId="{B4AB6F55-B203-4F2C-AF37-CF8376E354BC}" type="pres">
      <dgm:prSet presAssocID="{15EE7F37-53FB-4F61-937C-88A969167CFE}" presName="spacer" presStyleCnt="0"/>
      <dgm:spPr/>
    </dgm:pt>
    <dgm:pt modelId="{4DFC3C4B-07AA-4CEC-B93B-4A1DB3C42765}" type="pres">
      <dgm:prSet presAssocID="{82C486DB-3C72-4CDF-B3E8-51CBE44AD1BF}" presName="parentText" presStyleLbl="node1" presStyleIdx="1" presStyleCnt="3">
        <dgm:presLayoutVars>
          <dgm:chMax val="0"/>
          <dgm:bulletEnabled val="1"/>
        </dgm:presLayoutVars>
      </dgm:prSet>
      <dgm:spPr/>
    </dgm:pt>
    <dgm:pt modelId="{ED79FE9C-FCAE-4084-912D-3B8D51A5E8B6}" type="pres">
      <dgm:prSet presAssocID="{BA5D5E02-D5E4-4F47-BA89-DD193BB6588D}" presName="spacer" presStyleCnt="0"/>
      <dgm:spPr/>
    </dgm:pt>
    <dgm:pt modelId="{012E4C12-7480-4C55-8702-09E668451382}" type="pres">
      <dgm:prSet presAssocID="{79FA1E99-147A-4055-B5A9-667449ECA2D1}" presName="parentText" presStyleLbl="node1" presStyleIdx="2" presStyleCnt="3">
        <dgm:presLayoutVars>
          <dgm:chMax val="0"/>
          <dgm:bulletEnabled val="1"/>
        </dgm:presLayoutVars>
      </dgm:prSet>
      <dgm:spPr/>
    </dgm:pt>
  </dgm:ptLst>
  <dgm:cxnLst>
    <dgm:cxn modelId="{03E2C602-FE37-4837-8F74-1EF2CCC6C0F5}" srcId="{5A1F9548-B024-454C-B92D-224AE5ED0438}" destId="{C8FADA6F-C5DF-46B9-B771-1F31AECA90D2}" srcOrd="0" destOrd="0" parTransId="{8CF0F5EA-9E1C-41E2-B5F6-C15B2DE7957D}" sibTransId="{15EE7F37-53FB-4F61-937C-88A969167CFE}"/>
    <dgm:cxn modelId="{4285C45B-8768-4268-A7D4-FB9D829D2E46}" srcId="{5A1F9548-B024-454C-B92D-224AE5ED0438}" destId="{82C486DB-3C72-4CDF-B3E8-51CBE44AD1BF}" srcOrd="1" destOrd="0" parTransId="{8864E239-5707-480C-801A-8E1A78872036}" sibTransId="{BA5D5E02-D5E4-4F47-BA89-DD193BB6588D}"/>
    <dgm:cxn modelId="{B327709D-0535-466B-90D5-59B5207068BC}" srcId="{5A1F9548-B024-454C-B92D-224AE5ED0438}" destId="{79FA1E99-147A-4055-B5A9-667449ECA2D1}" srcOrd="2" destOrd="0" parTransId="{E5FD1524-B320-4128-A4BD-A924865249A2}" sibTransId="{FDD58996-124D-449C-A3E6-C0A19BD813A6}"/>
    <dgm:cxn modelId="{CD2F26CC-0F70-41F7-B9C9-4DAA733D301C}" type="presOf" srcId="{79FA1E99-147A-4055-B5A9-667449ECA2D1}" destId="{012E4C12-7480-4C55-8702-09E668451382}" srcOrd="0" destOrd="0" presId="urn:microsoft.com/office/officeart/2005/8/layout/vList2"/>
    <dgm:cxn modelId="{56ADB1DE-CC28-4883-A2DC-3C85DF163280}" type="presOf" srcId="{C8FADA6F-C5DF-46B9-B771-1F31AECA90D2}" destId="{D1C6E3CA-2CEF-428F-8084-04B136C0EEF8}" srcOrd="0" destOrd="0" presId="urn:microsoft.com/office/officeart/2005/8/layout/vList2"/>
    <dgm:cxn modelId="{05F996EB-CF05-48C5-9BD7-FFF22794A0B3}" type="presOf" srcId="{5A1F9548-B024-454C-B92D-224AE5ED0438}" destId="{003916CE-8EC1-4D95-BDF4-9B54CD7546D2}" srcOrd="0" destOrd="0" presId="urn:microsoft.com/office/officeart/2005/8/layout/vList2"/>
    <dgm:cxn modelId="{B452FCFF-F884-4924-87D8-E0E60AB97B38}" type="presOf" srcId="{82C486DB-3C72-4CDF-B3E8-51CBE44AD1BF}" destId="{4DFC3C4B-07AA-4CEC-B93B-4A1DB3C42765}" srcOrd="0" destOrd="0" presId="urn:microsoft.com/office/officeart/2005/8/layout/vList2"/>
    <dgm:cxn modelId="{1EABE14F-581A-401D-A4DC-D347809A804D}" type="presParOf" srcId="{003916CE-8EC1-4D95-BDF4-9B54CD7546D2}" destId="{D1C6E3CA-2CEF-428F-8084-04B136C0EEF8}" srcOrd="0" destOrd="0" presId="urn:microsoft.com/office/officeart/2005/8/layout/vList2"/>
    <dgm:cxn modelId="{6CA74B6F-54FD-4F5B-9BB6-5E93FF8A3621}" type="presParOf" srcId="{003916CE-8EC1-4D95-BDF4-9B54CD7546D2}" destId="{B4AB6F55-B203-4F2C-AF37-CF8376E354BC}" srcOrd="1" destOrd="0" presId="urn:microsoft.com/office/officeart/2005/8/layout/vList2"/>
    <dgm:cxn modelId="{72C93288-7DCF-4DF0-963E-77E4C8E68D6B}" type="presParOf" srcId="{003916CE-8EC1-4D95-BDF4-9B54CD7546D2}" destId="{4DFC3C4B-07AA-4CEC-B93B-4A1DB3C42765}" srcOrd="2" destOrd="0" presId="urn:microsoft.com/office/officeart/2005/8/layout/vList2"/>
    <dgm:cxn modelId="{EF036F4C-167A-4F8A-9A02-BF20289E2308}" type="presParOf" srcId="{003916CE-8EC1-4D95-BDF4-9B54CD7546D2}" destId="{ED79FE9C-FCAE-4084-912D-3B8D51A5E8B6}" srcOrd="3" destOrd="0" presId="urn:microsoft.com/office/officeart/2005/8/layout/vList2"/>
    <dgm:cxn modelId="{BF24CA1E-1366-4513-B8EF-4D538D1C41E9}" type="presParOf" srcId="{003916CE-8EC1-4D95-BDF4-9B54CD7546D2}" destId="{012E4C12-7480-4C55-8702-09E66845138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91756A1-024E-46D6-897B-CEE4683C1C24}"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MX"/>
        </a:p>
      </dgm:t>
    </dgm:pt>
    <dgm:pt modelId="{78AC891E-8EA2-4E43-A6A6-6464B1B4D1C4}">
      <dgm:prSet/>
      <dgm:spPr/>
      <dgm:t>
        <a:bodyPr/>
        <a:lstStyle/>
        <a:p>
          <a:r>
            <a:rPr lang="es-MX" b="1" dirty="0"/>
            <a:t>TIPOS DE AUDITORÍA EN LA ASF</a:t>
          </a:r>
          <a:endParaRPr lang="es-MX" dirty="0"/>
        </a:p>
      </dgm:t>
    </dgm:pt>
    <dgm:pt modelId="{BA7766EE-D152-461D-8C57-B248D0AD9AE5}" type="parTrans" cxnId="{80C4FA01-45FF-4DAE-9788-851C7F9C9C96}">
      <dgm:prSet/>
      <dgm:spPr/>
      <dgm:t>
        <a:bodyPr/>
        <a:lstStyle/>
        <a:p>
          <a:endParaRPr lang="es-MX"/>
        </a:p>
      </dgm:t>
    </dgm:pt>
    <dgm:pt modelId="{EAE71F9B-1878-4419-BA72-AAE0BCF56852}" type="sibTrans" cxnId="{80C4FA01-45FF-4DAE-9788-851C7F9C9C96}">
      <dgm:prSet/>
      <dgm:spPr/>
      <dgm:t>
        <a:bodyPr/>
        <a:lstStyle/>
        <a:p>
          <a:endParaRPr lang="es-MX"/>
        </a:p>
      </dgm:t>
    </dgm:pt>
    <dgm:pt modelId="{42C74AF2-E4EF-4B4E-96BE-B203C6C23052}" type="pres">
      <dgm:prSet presAssocID="{A91756A1-024E-46D6-897B-CEE4683C1C24}" presName="linear" presStyleCnt="0">
        <dgm:presLayoutVars>
          <dgm:animLvl val="lvl"/>
          <dgm:resizeHandles val="exact"/>
        </dgm:presLayoutVars>
      </dgm:prSet>
      <dgm:spPr/>
    </dgm:pt>
    <dgm:pt modelId="{EE0D8846-7246-4B7C-8FCD-CA37834431CE}" type="pres">
      <dgm:prSet presAssocID="{78AC891E-8EA2-4E43-A6A6-6464B1B4D1C4}" presName="parentText" presStyleLbl="node1" presStyleIdx="0" presStyleCnt="1">
        <dgm:presLayoutVars>
          <dgm:chMax val="0"/>
          <dgm:bulletEnabled val="1"/>
        </dgm:presLayoutVars>
      </dgm:prSet>
      <dgm:spPr/>
    </dgm:pt>
  </dgm:ptLst>
  <dgm:cxnLst>
    <dgm:cxn modelId="{80C4FA01-45FF-4DAE-9788-851C7F9C9C96}" srcId="{A91756A1-024E-46D6-897B-CEE4683C1C24}" destId="{78AC891E-8EA2-4E43-A6A6-6464B1B4D1C4}" srcOrd="0" destOrd="0" parTransId="{BA7766EE-D152-461D-8C57-B248D0AD9AE5}" sibTransId="{EAE71F9B-1878-4419-BA72-AAE0BCF56852}"/>
    <dgm:cxn modelId="{25627B42-0B9A-4A30-A5CB-15E18EF7FE23}" type="presOf" srcId="{78AC891E-8EA2-4E43-A6A6-6464B1B4D1C4}" destId="{EE0D8846-7246-4B7C-8FCD-CA37834431CE}" srcOrd="0" destOrd="0" presId="urn:microsoft.com/office/officeart/2005/8/layout/vList2"/>
    <dgm:cxn modelId="{73B10DE4-A42F-42E6-9BF9-C63C7B3AC03F}" type="presOf" srcId="{A91756A1-024E-46D6-897B-CEE4683C1C24}" destId="{42C74AF2-E4EF-4B4E-96BE-B203C6C23052}" srcOrd="0" destOrd="0" presId="urn:microsoft.com/office/officeart/2005/8/layout/vList2"/>
    <dgm:cxn modelId="{6EBF98CE-BE0D-4A67-BC30-93C4141E22BB}" type="presParOf" srcId="{42C74AF2-E4EF-4B4E-96BE-B203C6C23052}" destId="{EE0D8846-7246-4B7C-8FCD-CA37834431C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197831B-3EEA-4A1E-9021-5BE3751DA59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8B74E9B1-5BC2-49A7-85BE-23064B4E422B}">
      <dgm:prSet/>
      <dgm:spPr/>
      <dgm:t>
        <a:bodyPr/>
        <a:lstStyle/>
        <a:p>
          <a:pPr algn="just"/>
          <a:r>
            <a:rPr lang="es-MX" dirty="0"/>
            <a:t>La ASF contempla dos tipos: </a:t>
          </a:r>
        </a:p>
      </dgm:t>
    </dgm:pt>
    <dgm:pt modelId="{0F52FEF1-6D59-485C-A429-D9E8B8DCDF4E}" type="parTrans" cxnId="{396A5282-82C1-4E5D-B58B-8B19F119E49B}">
      <dgm:prSet/>
      <dgm:spPr/>
      <dgm:t>
        <a:bodyPr/>
        <a:lstStyle/>
        <a:p>
          <a:endParaRPr lang="es-MX"/>
        </a:p>
      </dgm:t>
    </dgm:pt>
    <dgm:pt modelId="{991CA032-6074-4219-9FC0-B5501132EEB6}" type="sibTrans" cxnId="{396A5282-82C1-4E5D-B58B-8B19F119E49B}">
      <dgm:prSet/>
      <dgm:spPr/>
      <dgm:t>
        <a:bodyPr/>
        <a:lstStyle/>
        <a:p>
          <a:endParaRPr lang="es-MX"/>
        </a:p>
      </dgm:t>
    </dgm:pt>
    <dgm:pt modelId="{AB3D6557-9B46-436A-BA4D-1CBE4E1ACBB2}">
      <dgm:prSet/>
      <dgm:spPr/>
      <dgm:t>
        <a:bodyPr/>
        <a:lstStyle/>
        <a:p>
          <a:r>
            <a:rPr lang="es-MX" b="1" dirty="0"/>
            <a:t>1.	De cumplimiento financiero y </a:t>
          </a:r>
          <a:endParaRPr lang="es-MX" dirty="0"/>
        </a:p>
      </dgm:t>
    </dgm:pt>
    <dgm:pt modelId="{9A4EEEBF-D269-4A9F-B33A-449E47CDFBDC}" type="parTrans" cxnId="{9B80E73B-3A47-400E-8B9D-28E4F89429A4}">
      <dgm:prSet/>
      <dgm:spPr/>
      <dgm:t>
        <a:bodyPr/>
        <a:lstStyle/>
        <a:p>
          <a:endParaRPr lang="es-MX"/>
        </a:p>
      </dgm:t>
    </dgm:pt>
    <dgm:pt modelId="{E341B674-A010-4CCD-A7EC-B75241E5C17C}" type="sibTrans" cxnId="{9B80E73B-3A47-400E-8B9D-28E4F89429A4}">
      <dgm:prSet/>
      <dgm:spPr/>
      <dgm:t>
        <a:bodyPr/>
        <a:lstStyle/>
        <a:p>
          <a:endParaRPr lang="es-MX"/>
        </a:p>
      </dgm:t>
    </dgm:pt>
    <dgm:pt modelId="{F9E81891-E0E8-4E31-B95A-AB5AA0D720CD}">
      <dgm:prSet/>
      <dgm:spPr/>
      <dgm:t>
        <a:bodyPr/>
        <a:lstStyle/>
        <a:p>
          <a:r>
            <a:rPr lang="es-MX" b="1"/>
            <a:t>2.	De desempeño. </a:t>
          </a:r>
          <a:endParaRPr lang="es-MX"/>
        </a:p>
      </dgm:t>
    </dgm:pt>
    <dgm:pt modelId="{4F6468C1-1EE7-4E86-BA26-725E24A12A50}" type="parTrans" cxnId="{DD4191EF-1EE1-4C19-B149-55FFB35B03AE}">
      <dgm:prSet/>
      <dgm:spPr/>
      <dgm:t>
        <a:bodyPr/>
        <a:lstStyle/>
        <a:p>
          <a:endParaRPr lang="es-MX"/>
        </a:p>
      </dgm:t>
    </dgm:pt>
    <dgm:pt modelId="{593B8A3C-EAF6-4FFF-A83C-E317BF526BE7}" type="sibTrans" cxnId="{DD4191EF-1EE1-4C19-B149-55FFB35B03AE}">
      <dgm:prSet/>
      <dgm:spPr/>
      <dgm:t>
        <a:bodyPr/>
        <a:lstStyle/>
        <a:p>
          <a:endParaRPr lang="es-MX"/>
        </a:p>
      </dgm:t>
    </dgm:pt>
    <dgm:pt modelId="{8DEA92D8-9A8C-4493-B847-C8EDFB5E9B2C}" type="pres">
      <dgm:prSet presAssocID="{7197831B-3EEA-4A1E-9021-5BE3751DA597}" presName="vert0" presStyleCnt="0">
        <dgm:presLayoutVars>
          <dgm:dir/>
          <dgm:animOne val="branch"/>
          <dgm:animLvl val="lvl"/>
        </dgm:presLayoutVars>
      </dgm:prSet>
      <dgm:spPr/>
    </dgm:pt>
    <dgm:pt modelId="{E6AC1019-77F7-4883-8A17-0F883881ADA4}" type="pres">
      <dgm:prSet presAssocID="{8B74E9B1-5BC2-49A7-85BE-23064B4E422B}" presName="thickLine" presStyleLbl="alignNode1" presStyleIdx="0" presStyleCnt="3"/>
      <dgm:spPr/>
    </dgm:pt>
    <dgm:pt modelId="{707E9A6D-4D4D-4056-A92B-800CCDA04DDF}" type="pres">
      <dgm:prSet presAssocID="{8B74E9B1-5BC2-49A7-85BE-23064B4E422B}" presName="horz1" presStyleCnt="0"/>
      <dgm:spPr/>
    </dgm:pt>
    <dgm:pt modelId="{B3C7CD12-31C2-417A-AA76-D5DA247B4D68}" type="pres">
      <dgm:prSet presAssocID="{8B74E9B1-5BC2-49A7-85BE-23064B4E422B}" presName="tx1" presStyleLbl="revTx" presStyleIdx="0" presStyleCnt="3"/>
      <dgm:spPr/>
    </dgm:pt>
    <dgm:pt modelId="{38F9DC24-DB7F-4E2A-AC9D-7809869271CB}" type="pres">
      <dgm:prSet presAssocID="{8B74E9B1-5BC2-49A7-85BE-23064B4E422B}" presName="vert1" presStyleCnt="0"/>
      <dgm:spPr/>
    </dgm:pt>
    <dgm:pt modelId="{FE72362B-3D98-4F6E-B12F-BEE3DBA6275C}" type="pres">
      <dgm:prSet presAssocID="{AB3D6557-9B46-436A-BA4D-1CBE4E1ACBB2}" presName="thickLine" presStyleLbl="alignNode1" presStyleIdx="1" presStyleCnt="3"/>
      <dgm:spPr/>
    </dgm:pt>
    <dgm:pt modelId="{4D7ADDE5-2DA7-41A1-A24C-6A0322385CA8}" type="pres">
      <dgm:prSet presAssocID="{AB3D6557-9B46-436A-BA4D-1CBE4E1ACBB2}" presName="horz1" presStyleCnt="0"/>
      <dgm:spPr/>
    </dgm:pt>
    <dgm:pt modelId="{3246FDB9-D314-46DE-B29E-F79D6E84A827}" type="pres">
      <dgm:prSet presAssocID="{AB3D6557-9B46-436A-BA4D-1CBE4E1ACBB2}" presName="tx1" presStyleLbl="revTx" presStyleIdx="1" presStyleCnt="3"/>
      <dgm:spPr/>
    </dgm:pt>
    <dgm:pt modelId="{ECBCC035-3844-4F01-AA84-F1A484B420BE}" type="pres">
      <dgm:prSet presAssocID="{AB3D6557-9B46-436A-BA4D-1CBE4E1ACBB2}" presName="vert1" presStyleCnt="0"/>
      <dgm:spPr/>
    </dgm:pt>
    <dgm:pt modelId="{7ED975ED-C1B4-4AA3-B83D-A15AAFC0C181}" type="pres">
      <dgm:prSet presAssocID="{F9E81891-E0E8-4E31-B95A-AB5AA0D720CD}" presName="thickLine" presStyleLbl="alignNode1" presStyleIdx="2" presStyleCnt="3"/>
      <dgm:spPr/>
    </dgm:pt>
    <dgm:pt modelId="{41C890D9-1023-49BD-B66D-2311D71380FB}" type="pres">
      <dgm:prSet presAssocID="{F9E81891-E0E8-4E31-B95A-AB5AA0D720CD}" presName="horz1" presStyleCnt="0"/>
      <dgm:spPr/>
    </dgm:pt>
    <dgm:pt modelId="{19527AD5-0177-418D-A87F-30167D7622A1}" type="pres">
      <dgm:prSet presAssocID="{F9E81891-E0E8-4E31-B95A-AB5AA0D720CD}" presName="tx1" presStyleLbl="revTx" presStyleIdx="2" presStyleCnt="3"/>
      <dgm:spPr/>
    </dgm:pt>
    <dgm:pt modelId="{21BC40FF-E933-453F-9A73-BF77856F7DD6}" type="pres">
      <dgm:prSet presAssocID="{F9E81891-E0E8-4E31-B95A-AB5AA0D720CD}" presName="vert1" presStyleCnt="0"/>
      <dgm:spPr/>
    </dgm:pt>
  </dgm:ptLst>
  <dgm:cxnLst>
    <dgm:cxn modelId="{C34C551B-696A-4964-9312-EE9336FF4135}" type="presOf" srcId="{F9E81891-E0E8-4E31-B95A-AB5AA0D720CD}" destId="{19527AD5-0177-418D-A87F-30167D7622A1}" srcOrd="0" destOrd="0" presId="urn:microsoft.com/office/officeart/2008/layout/LinedList"/>
    <dgm:cxn modelId="{97791C34-95C7-4DB5-87A4-28E0F1092B6B}" type="presOf" srcId="{AB3D6557-9B46-436A-BA4D-1CBE4E1ACBB2}" destId="{3246FDB9-D314-46DE-B29E-F79D6E84A827}" srcOrd="0" destOrd="0" presId="urn:microsoft.com/office/officeart/2008/layout/LinedList"/>
    <dgm:cxn modelId="{9B80E73B-3A47-400E-8B9D-28E4F89429A4}" srcId="{7197831B-3EEA-4A1E-9021-5BE3751DA597}" destId="{AB3D6557-9B46-436A-BA4D-1CBE4E1ACBB2}" srcOrd="1" destOrd="0" parTransId="{9A4EEEBF-D269-4A9F-B33A-449E47CDFBDC}" sibTransId="{E341B674-A010-4CCD-A7EC-B75241E5C17C}"/>
    <dgm:cxn modelId="{396A5282-82C1-4E5D-B58B-8B19F119E49B}" srcId="{7197831B-3EEA-4A1E-9021-5BE3751DA597}" destId="{8B74E9B1-5BC2-49A7-85BE-23064B4E422B}" srcOrd="0" destOrd="0" parTransId="{0F52FEF1-6D59-485C-A429-D9E8B8DCDF4E}" sibTransId="{991CA032-6074-4219-9FC0-B5501132EEB6}"/>
    <dgm:cxn modelId="{8C5C3592-CF25-4805-96A7-778E4772917C}" type="presOf" srcId="{8B74E9B1-5BC2-49A7-85BE-23064B4E422B}" destId="{B3C7CD12-31C2-417A-AA76-D5DA247B4D68}" srcOrd="0" destOrd="0" presId="urn:microsoft.com/office/officeart/2008/layout/LinedList"/>
    <dgm:cxn modelId="{2B566E9D-40E4-4726-9F9E-F20DFEAF21A6}" type="presOf" srcId="{7197831B-3EEA-4A1E-9021-5BE3751DA597}" destId="{8DEA92D8-9A8C-4493-B847-C8EDFB5E9B2C}" srcOrd="0" destOrd="0" presId="urn:microsoft.com/office/officeart/2008/layout/LinedList"/>
    <dgm:cxn modelId="{DD4191EF-1EE1-4C19-B149-55FFB35B03AE}" srcId="{7197831B-3EEA-4A1E-9021-5BE3751DA597}" destId="{F9E81891-E0E8-4E31-B95A-AB5AA0D720CD}" srcOrd="2" destOrd="0" parTransId="{4F6468C1-1EE7-4E86-BA26-725E24A12A50}" sibTransId="{593B8A3C-EAF6-4FFF-A83C-E317BF526BE7}"/>
    <dgm:cxn modelId="{6A1261CD-AE19-4A22-A698-DF9763205620}" type="presParOf" srcId="{8DEA92D8-9A8C-4493-B847-C8EDFB5E9B2C}" destId="{E6AC1019-77F7-4883-8A17-0F883881ADA4}" srcOrd="0" destOrd="0" presId="urn:microsoft.com/office/officeart/2008/layout/LinedList"/>
    <dgm:cxn modelId="{2D795C08-A93C-4C4E-BAB8-64CF47872E72}" type="presParOf" srcId="{8DEA92D8-9A8C-4493-B847-C8EDFB5E9B2C}" destId="{707E9A6D-4D4D-4056-A92B-800CCDA04DDF}" srcOrd="1" destOrd="0" presId="urn:microsoft.com/office/officeart/2008/layout/LinedList"/>
    <dgm:cxn modelId="{8BF87F83-2195-4650-96B8-D2BED2A9F1BA}" type="presParOf" srcId="{707E9A6D-4D4D-4056-A92B-800CCDA04DDF}" destId="{B3C7CD12-31C2-417A-AA76-D5DA247B4D68}" srcOrd="0" destOrd="0" presId="urn:microsoft.com/office/officeart/2008/layout/LinedList"/>
    <dgm:cxn modelId="{2FDDAF30-677B-4EBD-81ED-995A625EF7B6}" type="presParOf" srcId="{707E9A6D-4D4D-4056-A92B-800CCDA04DDF}" destId="{38F9DC24-DB7F-4E2A-AC9D-7809869271CB}" srcOrd="1" destOrd="0" presId="urn:microsoft.com/office/officeart/2008/layout/LinedList"/>
    <dgm:cxn modelId="{2BE6BF58-27CF-49DF-9E6C-48D923452292}" type="presParOf" srcId="{8DEA92D8-9A8C-4493-B847-C8EDFB5E9B2C}" destId="{FE72362B-3D98-4F6E-B12F-BEE3DBA6275C}" srcOrd="2" destOrd="0" presId="urn:microsoft.com/office/officeart/2008/layout/LinedList"/>
    <dgm:cxn modelId="{18FB4795-72ED-43D8-A5C7-A17ECA62C5F4}" type="presParOf" srcId="{8DEA92D8-9A8C-4493-B847-C8EDFB5E9B2C}" destId="{4D7ADDE5-2DA7-41A1-A24C-6A0322385CA8}" srcOrd="3" destOrd="0" presId="urn:microsoft.com/office/officeart/2008/layout/LinedList"/>
    <dgm:cxn modelId="{57AC48F8-8668-4CF5-B331-96FF89D31A13}" type="presParOf" srcId="{4D7ADDE5-2DA7-41A1-A24C-6A0322385CA8}" destId="{3246FDB9-D314-46DE-B29E-F79D6E84A827}" srcOrd="0" destOrd="0" presId="urn:microsoft.com/office/officeart/2008/layout/LinedList"/>
    <dgm:cxn modelId="{F6D05E5B-79D2-4FA0-8714-5BDCC6F11571}" type="presParOf" srcId="{4D7ADDE5-2DA7-41A1-A24C-6A0322385CA8}" destId="{ECBCC035-3844-4F01-AA84-F1A484B420BE}" srcOrd="1" destOrd="0" presId="urn:microsoft.com/office/officeart/2008/layout/LinedList"/>
    <dgm:cxn modelId="{99C9A4FC-03DF-43BC-A845-0011C1E964D8}" type="presParOf" srcId="{8DEA92D8-9A8C-4493-B847-C8EDFB5E9B2C}" destId="{7ED975ED-C1B4-4AA3-B83D-A15AAFC0C181}" srcOrd="4" destOrd="0" presId="urn:microsoft.com/office/officeart/2008/layout/LinedList"/>
    <dgm:cxn modelId="{885A46F1-1A09-426B-A721-E1B01F826B7B}" type="presParOf" srcId="{8DEA92D8-9A8C-4493-B847-C8EDFB5E9B2C}" destId="{41C890D9-1023-49BD-B66D-2311D71380FB}" srcOrd="5" destOrd="0" presId="urn:microsoft.com/office/officeart/2008/layout/LinedList"/>
    <dgm:cxn modelId="{3F42A70D-5F75-427C-8649-134B16378BFF}" type="presParOf" srcId="{41C890D9-1023-49BD-B66D-2311D71380FB}" destId="{19527AD5-0177-418D-A87F-30167D7622A1}" srcOrd="0" destOrd="0" presId="urn:microsoft.com/office/officeart/2008/layout/LinedList"/>
    <dgm:cxn modelId="{1740B801-A275-4543-B5C7-340BEB9B7038}" type="presParOf" srcId="{41C890D9-1023-49BD-B66D-2311D71380FB}" destId="{21BC40FF-E933-453F-9A73-BF77856F7DD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96C54F2-9502-48F1-A037-3620F542C2E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68FF7CEC-A521-49B5-B668-F2C6F52F82EB}">
      <dgm:prSet custT="1"/>
      <dgm:spPr/>
      <dgm:t>
        <a:bodyPr/>
        <a:lstStyle/>
        <a:p>
          <a:pPr algn="just"/>
          <a:r>
            <a:rPr lang="es-MX" sz="2400" b="1" dirty="0"/>
            <a:t>Objetivo</a:t>
          </a:r>
          <a:r>
            <a:rPr lang="es-MX" sz="2400" dirty="0"/>
            <a:t>: Revisar que la recaudación, captación, administración, ejercicio y aplicación de recursos aprobados por el Congreso Federal se lleve a cabo de acuerdo con la normativa y que su manejo haya sido correcto.</a:t>
          </a:r>
        </a:p>
        <a:p>
          <a:pPr algn="just"/>
          <a:endParaRPr lang="es-MX" sz="2300" dirty="0"/>
        </a:p>
      </dgm:t>
    </dgm:pt>
    <dgm:pt modelId="{17DA3349-B7FC-4DBA-BBF7-F756EC35F2A6}" type="parTrans" cxnId="{EAA23A4F-D38E-4E4C-AFA1-ECCB1BC90416}">
      <dgm:prSet/>
      <dgm:spPr/>
      <dgm:t>
        <a:bodyPr/>
        <a:lstStyle/>
        <a:p>
          <a:endParaRPr lang="es-MX"/>
        </a:p>
      </dgm:t>
    </dgm:pt>
    <dgm:pt modelId="{482192C0-6F51-48B3-B5E4-F138C57BAD5C}" type="sibTrans" cxnId="{EAA23A4F-D38E-4E4C-AFA1-ECCB1BC90416}">
      <dgm:prSet/>
      <dgm:spPr/>
      <dgm:t>
        <a:bodyPr/>
        <a:lstStyle/>
        <a:p>
          <a:endParaRPr lang="es-MX"/>
        </a:p>
      </dgm:t>
    </dgm:pt>
    <dgm:pt modelId="{3D41AD53-59B8-4654-B0DD-01B67AF47A94}" type="pres">
      <dgm:prSet presAssocID="{E96C54F2-9502-48F1-A037-3620F542C2E3}" presName="vert0" presStyleCnt="0">
        <dgm:presLayoutVars>
          <dgm:dir/>
          <dgm:animOne val="branch"/>
          <dgm:animLvl val="lvl"/>
        </dgm:presLayoutVars>
      </dgm:prSet>
      <dgm:spPr/>
    </dgm:pt>
    <dgm:pt modelId="{53748D9F-50A8-406B-AB56-F58DB831A28A}" type="pres">
      <dgm:prSet presAssocID="{68FF7CEC-A521-49B5-B668-F2C6F52F82EB}" presName="thickLine" presStyleLbl="alignNode1" presStyleIdx="0" presStyleCnt="1"/>
      <dgm:spPr/>
    </dgm:pt>
    <dgm:pt modelId="{81742977-C63B-4666-83F8-5FC4E28820BB}" type="pres">
      <dgm:prSet presAssocID="{68FF7CEC-A521-49B5-B668-F2C6F52F82EB}" presName="horz1" presStyleCnt="0"/>
      <dgm:spPr/>
    </dgm:pt>
    <dgm:pt modelId="{6DAB31DD-2B2B-454F-A34C-9638CBA568BE}" type="pres">
      <dgm:prSet presAssocID="{68FF7CEC-A521-49B5-B668-F2C6F52F82EB}" presName="tx1" presStyleLbl="revTx" presStyleIdx="0" presStyleCnt="1"/>
      <dgm:spPr/>
    </dgm:pt>
    <dgm:pt modelId="{E04D621D-1201-47DA-8B6D-641DE35D6DED}" type="pres">
      <dgm:prSet presAssocID="{68FF7CEC-A521-49B5-B668-F2C6F52F82EB}" presName="vert1" presStyleCnt="0"/>
      <dgm:spPr/>
    </dgm:pt>
  </dgm:ptLst>
  <dgm:cxnLst>
    <dgm:cxn modelId="{EAA23A4F-D38E-4E4C-AFA1-ECCB1BC90416}" srcId="{E96C54F2-9502-48F1-A037-3620F542C2E3}" destId="{68FF7CEC-A521-49B5-B668-F2C6F52F82EB}" srcOrd="0" destOrd="0" parTransId="{17DA3349-B7FC-4DBA-BBF7-F756EC35F2A6}" sibTransId="{482192C0-6F51-48B3-B5E4-F138C57BAD5C}"/>
    <dgm:cxn modelId="{BF8B5A6F-4D90-4007-ACA0-04A26972DECF}" type="presOf" srcId="{68FF7CEC-A521-49B5-B668-F2C6F52F82EB}" destId="{6DAB31DD-2B2B-454F-A34C-9638CBA568BE}" srcOrd="0" destOrd="0" presId="urn:microsoft.com/office/officeart/2008/layout/LinedList"/>
    <dgm:cxn modelId="{183227E3-2A99-4AE1-A8DC-CD11EEB346B8}" type="presOf" srcId="{E96C54F2-9502-48F1-A037-3620F542C2E3}" destId="{3D41AD53-59B8-4654-B0DD-01B67AF47A94}" srcOrd="0" destOrd="0" presId="urn:microsoft.com/office/officeart/2008/layout/LinedList"/>
    <dgm:cxn modelId="{DB85C6EB-828B-4469-B463-F27994F5A904}" type="presParOf" srcId="{3D41AD53-59B8-4654-B0DD-01B67AF47A94}" destId="{53748D9F-50A8-406B-AB56-F58DB831A28A}" srcOrd="0" destOrd="0" presId="urn:microsoft.com/office/officeart/2008/layout/LinedList"/>
    <dgm:cxn modelId="{84467420-5643-4FE3-B0BB-4CD4233F8AF2}" type="presParOf" srcId="{3D41AD53-59B8-4654-B0DD-01B67AF47A94}" destId="{81742977-C63B-4666-83F8-5FC4E28820BB}" srcOrd="1" destOrd="0" presId="urn:microsoft.com/office/officeart/2008/layout/LinedList"/>
    <dgm:cxn modelId="{6BE05242-C111-40CA-9B70-E17956E3371D}" type="presParOf" srcId="{81742977-C63B-4666-83F8-5FC4E28820BB}" destId="{6DAB31DD-2B2B-454F-A34C-9638CBA568BE}" srcOrd="0" destOrd="0" presId="urn:microsoft.com/office/officeart/2008/layout/LinedList"/>
    <dgm:cxn modelId="{BE40BD77-858B-4A11-B399-F9EC589E1F62}" type="presParOf" srcId="{81742977-C63B-4666-83F8-5FC4E28820BB}" destId="{E04D621D-1201-47DA-8B6D-641DE35D6DE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96C54F2-9502-48F1-A037-3620F542C2E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68FF7CEC-A521-49B5-B668-F2C6F52F82EB}">
      <dgm:prSet custT="1"/>
      <dgm:spPr/>
      <dgm:t>
        <a:bodyPr/>
        <a:lstStyle/>
        <a:p>
          <a:pPr algn="just"/>
          <a:r>
            <a:rPr lang="es-MX" sz="2400" dirty="0"/>
            <a:t>A su vez este tipo de auditoría, contiene 5 modalidades: </a:t>
          </a:r>
        </a:p>
        <a:p>
          <a:pPr algn="just"/>
          <a:endParaRPr lang="es-MX" sz="2000" dirty="0"/>
        </a:p>
      </dgm:t>
    </dgm:pt>
    <dgm:pt modelId="{17DA3349-B7FC-4DBA-BBF7-F756EC35F2A6}" type="parTrans" cxnId="{EAA23A4F-D38E-4E4C-AFA1-ECCB1BC90416}">
      <dgm:prSet/>
      <dgm:spPr/>
      <dgm:t>
        <a:bodyPr/>
        <a:lstStyle/>
        <a:p>
          <a:endParaRPr lang="es-MX"/>
        </a:p>
      </dgm:t>
    </dgm:pt>
    <dgm:pt modelId="{482192C0-6F51-48B3-B5E4-F138C57BAD5C}" type="sibTrans" cxnId="{EAA23A4F-D38E-4E4C-AFA1-ECCB1BC90416}">
      <dgm:prSet/>
      <dgm:spPr/>
      <dgm:t>
        <a:bodyPr/>
        <a:lstStyle/>
        <a:p>
          <a:endParaRPr lang="es-MX"/>
        </a:p>
      </dgm:t>
    </dgm:pt>
    <dgm:pt modelId="{3D41AD53-59B8-4654-B0DD-01B67AF47A94}" type="pres">
      <dgm:prSet presAssocID="{E96C54F2-9502-48F1-A037-3620F542C2E3}" presName="vert0" presStyleCnt="0">
        <dgm:presLayoutVars>
          <dgm:dir/>
          <dgm:animOne val="branch"/>
          <dgm:animLvl val="lvl"/>
        </dgm:presLayoutVars>
      </dgm:prSet>
      <dgm:spPr/>
    </dgm:pt>
    <dgm:pt modelId="{53748D9F-50A8-406B-AB56-F58DB831A28A}" type="pres">
      <dgm:prSet presAssocID="{68FF7CEC-A521-49B5-B668-F2C6F52F82EB}" presName="thickLine" presStyleLbl="alignNode1" presStyleIdx="0" presStyleCnt="1"/>
      <dgm:spPr/>
    </dgm:pt>
    <dgm:pt modelId="{81742977-C63B-4666-83F8-5FC4E28820BB}" type="pres">
      <dgm:prSet presAssocID="{68FF7CEC-A521-49B5-B668-F2C6F52F82EB}" presName="horz1" presStyleCnt="0"/>
      <dgm:spPr/>
    </dgm:pt>
    <dgm:pt modelId="{6DAB31DD-2B2B-454F-A34C-9638CBA568BE}" type="pres">
      <dgm:prSet presAssocID="{68FF7CEC-A521-49B5-B668-F2C6F52F82EB}" presName="tx1" presStyleLbl="revTx" presStyleIdx="0" presStyleCnt="1" custLinFactNeighborX="-294" custLinFactNeighborY="-14652"/>
      <dgm:spPr/>
    </dgm:pt>
    <dgm:pt modelId="{E04D621D-1201-47DA-8B6D-641DE35D6DED}" type="pres">
      <dgm:prSet presAssocID="{68FF7CEC-A521-49B5-B668-F2C6F52F82EB}" presName="vert1" presStyleCnt="0"/>
      <dgm:spPr/>
    </dgm:pt>
  </dgm:ptLst>
  <dgm:cxnLst>
    <dgm:cxn modelId="{EAA23A4F-D38E-4E4C-AFA1-ECCB1BC90416}" srcId="{E96C54F2-9502-48F1-A037-3620F542C2E3}" destId="{68FF7CEC-A521-49B5-B668-F2C6F52F82EB}" srcOrd="0" destOrd="0" parTransId="{17DA3349-B7FC-4DBA-BBF7-F756EC35F2A6}" sibTransId="{482192C0-6F51-48B3-B5E4-F138C57BAD5C}"/>
    <dgm:cxn modelId="{BF8B5A6F-4D90-4007-ACA0-04A26972DECF}" type="presOf" srcId="{68FF7CEC-A521-49B5-B668-F2C6F52F82EB}" destId="{6DAB31DD-2B2B-454F-A34C-9638CBA568BE}" srcOrd="0" destOrd="0" presId="urn:microsoft.com/office/officeart/2008/layout/LinedList"/>
    <dgm:cxn modelId="{183227E3-2A99-4AE1-A8DC-CD11EEB346B8}" type="presOf" srcId="{E96C54F2-9502-48F1-A037-3620F542C2E3}" destId="{3D41AD53-59B8-4654-B0DD-01B67AF47A94}" srcOrd="0" destOrd="0" presId="urn:microsoft.com/office/officeart/2008/layout/LinedList"/>
    <dgm:cxn modelId="{DB85C6EB-828B-4469-B463-F27994F5A904}" type="presParOf" srcId="{3D41AD53-59B8-4654-B0DD-01B67AF47A94}" destId="{53748D9F-50A8-406B-AB56-F58DB831A28A}" srcOrd="0" destOrd="0" presId="urn:microsoft.com/office/officeart/2008/layout/LinedList"/>
    <dgm:cxn modelId="{84467420-5643-4FE3-B0BB-4CD4233F8AF2}" type="presParOf" srcId="{3D41AD53-59B8-4654-B0DD-01B67AF47A94}" destId="{81742977-C63B-4666-83F8-5FC4E28820BB}" srcOrd="1" destOrd="0" presId="urn:microsoft.com/office/officeart/2008/layout/LinedList"/>
    <dgm:cxn modelId="{6BE05242-C111-40CA-9B70-E17956E3371D}" type="presParOf" srcId="{81742977-C63B-4666-83F8-5FC4E28820BB}" destId="{6DAB31DD-2B2B-454F-A34C-9638CBA568BE}" srcOrd="0" destOrd="0" presId="urn:microsoft.com/office/officeart/2008/layout/LinedList"/>
    <dgm:cxn modelId="{BE40BD77-858B-4A11-B399-F9EC589E1F62}" type="presParOf" srcId="{81742977-C63B-4666-83F8-5FC4E28820BB}" destId="{E04D621D-1201-47DA-8B6D-641DE35D6DED}"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6657874-3896-4C42-9305-2C5E9E6B6AB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MX"/>
        </a:p>
      </dgm:t>
    </dgm:pt>
    <dgm:pt modelId="{B023CCB9-5BAD-4852-A878-56DD42F1B66F}">
      <dgm:prSet/>
      <dgm:spPr/>
      <dgm:t>
        <a:bodyPr/>
        <a:lstStyle/>
        <a:p>
          <a:r>
            <a:rPr lang="es-MX" b="1" dirty="0"/>
            <a:t>Modalidades de la Auditoría de Cumplimiento Financiero </a:t>
          </a:r>
          <a:endParaRPr lang="es-MX" dirty="0"/>
        </a:p>
      </dgm:t>
    </dgm:pt>
    <dgm:pt modelId="{B4E8BCBF-4306-451C-B871-5E23FAAA26A6}" type="parTrans" cxnId="{F0331F00-6CF6-4583-957F-E7BDB8E01FC3}">
      <dgm:prSet/>
      <dgm:spPr/>
      <dgm:t>
        <a:bodyPr/>
        <a:lstStyle/>
        <a:p>
          <a:endParaRPr lang="es-MX"/>
        </a:p>
      </dgm:t>
    </dgm:pt>
    <dgm:pt modelId="{F876492C-11F9-4F42-807E-66A992822A65}" type="sibTrans" cxnId="{F0331F00-6CF6-4583-957F-E7BDB8E01FC3}">
      <dgm:prSet/>
      <dgm:spPr/>
      <dgm:t>
        <a:bodyPr/>
        <a:lstStyle/>
        <a:p>
          <a:endParaRPr lang="es-MX"/>
        </a:p>
      </dgm:t>
    </dgm:pt>
    <dgm:pt modelId="{F61E38C9-8565-4084-A596-CDD9580B076D}" type="pres">
      <dgm:prSet presAssocID="{46657874-3896-4C42-9305-2C5E9E6B6AB0}" presName="linear" presStyleCnt="0">
        <dgm:presLayoutVars>
          <dgm:animLvl val="lvl"/>
          <dgm:resizeHandles val="exact"/>
        </dgm:presLayoutVars>
      </dgm:prSet>
      <dgm:spPr/>
    </dgm:pt>
    <dgm:pt modelId="{494E429D-03F6-4B98-8B01-4F0DA2104AE2}" type="pres">
      <dgm:prSet presAssocID="{B023CCB9-5BAD-4852-A878-56DD42F1B66F}" presName="parentText" presStyleLbl="node1" presStyleIdx="0" presStyleCnt="1">
        <dgm:presLayoutVars>
          <dgm:chMax val="0"/>
          <dgm:bulletEnabled val="1"/>
        </dgm:presLayoutVars>
      </dgm:prSet>
      <dgm:spPr/>
    </dgm:pt>
  </dgm:ptLst>
  <dgm:cxnLst>
    <dgm:cxn modelId="{F0331F00-6CF6-4583-957F-E7BDB8E01FC3}" srcId="{46657874-3896-4C42-9305-2C5E9E6B6AB0}" destId="{B023CCB9-5BAD-4852-A878-56DD42F1B66F}" srcOrd="0" destOrd="0" parTransId="{B4E8BCBF-4306-451C-B871-5E23FAAA26A6}" sibTransId="{F876492C-11F9-4F42-807E-66A992822A65}"/>
    <dgm:cxn modelId="{D387DC6E-7E40-41E0-82FF-D601CBCC12DF}" type="presOf" srcId="{46657874-3896-4C42-9305-2C5E9E6B6AB0}" destId="{F61E38C9-8565-4084-A596-CDD9580B076D}" srcOrd="0" destOrd="0" presId="urn:microsoft.com/office/officeart/2005/8/layout/vList2"/>
    <dgm:cxn modelId="{B51B40C1-7C27-4DC4-B9BE-CEEA0779C322}" type="presOf" srcId="{B023CCB9-5BAD-4852-A878-56DD42F1B66F}" destId="{494E429D-03F6-4B98-8B01-4F0DA2104AE2}" srcOrd="0" destOrd="0" presId="urn:microsoft.com/office/officeart/2005/8/layout/vList2"/>
    <dgm:cxn modelId="{C76E423E-0897-473A-A248-5EB69ED4A3C5}" type="presParOf" srcId="{F61E38C9-8565-4084-A596-CDD9580B076D}" destId="{494E429D-03F6-4B98-8B01-4F0DA2104AE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0E4DE76-03F5-4D87-8DFC-28C68E4ECA0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ES"/>
        </a:p>
      </dgm:t>
    </dgm:pt>
    <dgm:pt modelId="{0CF7A61D-29B4-4841-848C-D1E094DD2EBA}">
      <dgm:prSet custT="1"/>
      <dgm:spPr/>
      <dgm:t>
        <a:bodyPr/>
        <a:lstStyle/>
        <a:p>
          <a:pPr rtl="0"/>
          <a:r>
            <a:rPr lang="es-MX" sz="1800" b="1" dirty="0"/>
            <a:t>3) Auditoría a las TIC´S: </a:t>
          </a:r>
        </a:p>
        <a:p>
          <a:pPr rtl="0"/>
          <a:r>
            <a:rPr lang="es-MX" sz="1800" dirty="0"/>
            <a:t>Revisa adquisiciones, administración, aprovechamiento, calidad de los datos y la seguridad de la información de las entidades públicas.</a:t>
          </a:r>
        </a:p>
      </dgm:t>
    </dgm:pt>
    <dgm:pt modelId="{8D0E5225-A75C-41AF-921F-DE0BD5090C3F}" type="parTrans" cxnId="{A7E604A0-1E93-4CAC-AA42-5E799E640331}">
      <dgm:prSet/>
      <dgm:spPr/>
      <dgm:t>
        <a:bodyPr/>
        <a:lstStyle/>
        <a:p>
          <a:endParaRPr lang="es-ES"/>
        </a:p>
      </dgm:t>
    </dgm:pt>
    <dgm:pt modelId="{16E3E463-C67A-416B-8817-DAA226795587}" type="sibTrans" cxnId="{A7E604A0-1E93-4CAC-AA42-5E799E640331}">
      <dgm:prSet/>
      <dgm:spPr/>
      <dgm:t>
        <a:bodyPr/>
        <a:lstStyle/>
        <a:p>
          <a:endParaRPr lang="es-ES"/>
        </a:p>
      </dgm:t>
    </dgm:pt>
    <dgm:pt modelId="{81725485-69E9-4CB3-9A08-239BCB701808}">
      <dgm:prSet custT="1"/>
      <dgm:spPr/>
      <dgm:t>
        <a:bodyPr/>
        <a:lstStyle/>
        <a:p>
          <a:pPr rtl="0"/>
          <a:r>
            <a:rPr lang="es-MX" sz="1800" b="1" dirty="0"/>
            <a:t>4) Auditoría a los sistemas de control interno: </a:t>
          </a:r>
        </a:p>
        <a:p>
          <a:pPr rtl="0"/>
          <a:r>
            <a:rPr lang="es-MX" sz="1800" dirty="0"/>
            <a:t>Evalúa las políticas, procesos y actividades que aseguran el cumplimiento de los objetivos institucionales.</a:t>
          </a:r>
        </a:p>
      </dgm:t>
    </dgm:pt>
    <dgm:pt modelId="{FE903985-E214-4C04-8FC5-8627E2168C7A}" type="parTrans" cxnId="{01FC69D4-2EC2-4FA7-BAE9-411578DC68B3}">
      <dgm:prSet/>
      <dgm:spPr/>
      <dgm:t>
        <a:bodyPr/>
        <a:lstStyle/>
        <a:p>
          <a:endParaRPr lang="es-ES"/>
        </a:p>
      </dgm:t>
    </dgm:pt>
    <dgm:pt modelId="{3547DA71-56A6-4CFE-8DB4-3E6302354313}" type="sibTrans" cxnId="{01FC69D4-2EC2-4FA7-BAE9-411578DC68B3}">
      <dgm:prSet/>
      <dgm:spPr/>
      <dgm:t>
        <a:bodyPr/>
        <a:lstStyle/>
        <a:p>
          <a:endParaRPr lang="es-ES"/>
        </a:p>
      </dgm:t>
    </dgm:pt>
    <dgm:pt modelId="{924AA517-97B6-4451-AAAB-148210A4D9AD}">
      <dgm:prSet custT="1"/>
      <dgm:spPr/>
      <dgm:t>
        <a:bodyPr/>
        <a:lstStyle/>
        <a:p>
          <a:pPr algn="ctr" rtl="0"/>
          <a:r>
            <a:rPr lang="es-MX" sz="1800" b="1" dirty="0"/>
            <a:t>5) Auditoría al gasto federalizado: </a:t>
          </a:r>
        </a:p>
        <a:p>
          <a:pPr algn="ctr" rtl="0"/>
          <a:r>
            <a:rPr lang="es-MX" sz="1800" dirty="0"/>
            <a:t>Fiscaliza el ejercicio presupuestario y el cumplimiento de metas y objetivos de recursos federales transferidos a estados y municipios.</a:t>
          </a:r>
          <a:endParaRPr lang="es-MX" sz="1200" dirty="0"/>
        </a:p>
      </dgm:t>
    </dgm:pt>
    <dgm:pt modelId="{532D1D14-44A8-4D6D-B01F-601DF8194A3F}" type="parTrans" cxnId="{D5C37819-D0A9-4EE1-B1C7-EE75E79B5330}">
      <dgm:prSet/>
      <dgm:spPr/>
      <dgm:t>
        <a:bodyPr/>
        <a:lstStyle/>
        <a:p>
          <a:endParaRPr lang="es-ES"/>
        </a:p>
      </dgm:t>
    </dgm:pt>
    <dgm:pt modelId="{E9486775-4187-42E3-AB12-16D279AB1994}" type="sibTrans" cxnId="{D5C37819-D0A9-4EE1-B1C7-EE75E79B5330}">
      <dgm:prSet/>
      <dgm:spPr/>
      <dgm:t>
        <a:bodyPr/>
        <a:lstStyle/>
        <a:p>
          <a:endParaRPr lang="es-ES"/>
        </a:p>
      </dgm:t>
    </dgm:pt>
    <dgm:pt modelId="{E282CBB1-CDEF-422D-8AD5-7472E0A8EC90}">
      <dgm:prSet custT="1"/>
      <dgm:spPr/>
      <dgm:t>
        <a:bodyPr/>
        <a:lstStyle/>
        <a:p>
          <a:pPr rtl="0"/>
          <a:r>
            <a:rPr lang="es-MX" sz="1800" b="1" dirty="0"/>
            <a:t>2) Auditoría forense:</a:t>
          </a:r>
        </a:p>
        <a:p>
          <a:pPr rtl="0"/>
          <a:r>
            <a:rPr lang="es-MX" sz="1800" b="1" dirty="0"/>
            <a:t> </a:t>
          </a:r>
          <a:r>
            <a:rPr lang="es-MX" sz="1800" dirty="0"/>
            <a:t>Conlleva la revisión de procesos, hechos y evidencias, para documentar la existencia de presuntas irregularidades.</a:t>
          </a:r>
        </a:p>
      </dgm:t>
    </dgm:pt>
    <dgm:pt modelId="{A51AD643-E245-43C4-BB8D-1D8FB37C7A0C}" type="sibTrans" cxnId="{68FF8F3E-2CFE-467C-AA29-E86218A1D805}">
      <dgm:prSet/>
      <dgm:spPr/>
      <dgm:t>
        <a:bodyPr/>
        <a:lstStyle/>
        <a:p>
          <a:endParaRPr lang="es-ES"/>
        </a:p>
      </dgm:t>
    </dgm:pt>
    <dgm:pt modelId="{AF88A9B2-4D86-48F1-84F9-83625C6A3262}" type="parTrans" cxnId="{68FF8F3E-2CFE-467C-AA29-E86218A1D805}">
      <dgm:prSet/>
      <dgm:spPr/>
      <dgm:t>
        <a:bodyPr/>
        <a:lstStyle/>
        <a:p>
          <a:endParaRPr lang="es-ES"/>
        </a:p>
      </dgm:t>
    </dgm:pt>
    <dgm:pt modelId="{38AEADC7-5701-4C2C-A733-E336C63E3DF5}">
      <dgm:prSet custT="1"/>
      <dgm:spPr/>
      <dgm:t>
        <a:bodyPr/>
        <a:lstStyle/>
        <a:p>
          <a:pPr algn="ctr" rtl="0"/>
          <a:r>
            <a:rPr lang="es-MX" sz="1800" b="1" dirty="0"/>
            <a:t>1) Auditoría de inversiones físicas: </a:t>
          </a:r>
        </a:p>
        <a:p>
          <a:pPr algn="ctr" rtl="0"/>
          <a:r>
            <a:rPr lang="es-MX" sz="1800" dirty="0"/>
            <a:t>Analiza los procesos de adquisición, desarrollo de obras públicas, y su conclusión.</a:t>
          </a:r>
        </a:p>
      </dgm:t>
    </dgm:pt>
    <dgm:pt modelId="{3413A980-9FAF-4E1D-8192-0BF493853252}" type="sibTrans" cxnId="{25B81CD2-2461-4FB2-AA84-0B9D494F1B76}">
      <dgm:prSet/>
      <dgm:spPr/>
      <dgm:t>
        <a:bodyPr/>
        <a:lstStyle/>
        <a:p>
          <a:endParaRPr lang="es-ES"/>
        </a:p>
      </dgm:t>
    </dgm:pt>
    <dgm:pt modelId="{7FB1A7E2-5FA9-411F-99F3-8CA04CAD25CD}" type="parTrans" cxnId="{25B81CD2-2461-4FB2-AA84-0B9D494F1B76}">
      <dgm:prSet/>
      <dgm:spPr/>
      <dgm:t>
        <a:bodyPr/>
        <a:lstStyle/>
        <a:p>
          <a:endParaRPr lang="es-ES"/>
        </a:p>
      </dgm:t>
    </dgm:pt>
    <dgm:pt modelId="{8C72036B-EFA7-4EAC-96D2-D934AF026677}" type="pres">
      <dgm:prSet presAssocID="{50E4DE76-03F5-4D87-8DFC-28C68E4ECA04}" presName="compositeShape" presStyleCnt="0">
        <dgm:presLayoutVars>
          <dgm:chMax val="7"/>
          <dgm:dir/>
          <dgm:resizeHandles val="exact"/>
        </dgm:presLayoutVars>
      </dgm:prSet>
      <dgm:spPr/>
    </dgm:pt>
    <dgm:pt modelId="{4E7E001B-38DC-490E-B573-59DEAB1C8CEA}" type="pres">
      <dgm:prSet presAssocID="{38AEADC7-5701-4C2C-A733-E336C63E3DF5}" presName="circ1" presStyleLbl="vennNode1" presStyleIdx="0" presStyleCnt="5"/>
      <dgm:spPr/>
    </dgm:pt>
    <dgm:pt modelId="{CA2B4583-21A3-4990-B587-A6E1E1880092}" type="pres">
      <dgm:prSet presAssocID="{38AEADC7-5701-4C2C-A733-E336C63E3DF5}" presName="circ1Tx" presStyleLbl="revTx" presStyleIdx="0" presStyleCnt="0" custScaleX="150521" custScaleY="97986" custLinFactNeighborX="-8219" custLinFactNeighborY="21936">
        <dgm:presLayoutVars>
          <dgm:chMax val="0"/>
          <dgm:chPref val="0"/>
          <dgm:bulletEnabled val="1"/>
        </dgm:presLayoutVars>
      </dgm:prSet>
      <dgm:spPr/>
    </dgm:pt>
    <dgm:pt modelId="{5F416BF3-21DC-43A7-8891-EEC7A99F8471}" type="pres">
      <dgm:prSet presAssocID="{E282CBB1-CDEF-422D-8AD5-7472E0A8EC90}" presName="circ2" presStyleLbl="vennNode1" presStyleIdx="1" presStyleCnt="5"/>
      <dgm:spPr/>
    </dgm:pt>
    <dgm:pt modelId="{8151A586-2E74-4A87-A650-F60D0585BCCD}" type="pres">
      <dgm:prSet presAssocID="{E282CBB1-CDEF-422D-8AD5-7472E0A8EC90}" presName="circ2Tx" presStyleLbl="revTx" presStyleIdx="0" presStyleCnt="0" custScaleX="136211" custLinFactNeighborX="17613" custLinFactNeighborY="-14122">
        <dgm:presLayoutVars>
          <dgm:chMax val="0"/>
          <dgm:chPref val="0"/>
          <dgm:bulletEnabled val="1"/>
        </dgm:presLayoutVars>
      </dgm:prSet>
      <dgm:spPr/>
    </dgm:pt>
    <dgm:pt modelId="{BD37185E-3F32-4A24-89A4-7E79413AA993}" type="pres">
      <dgm:prSet presAssocID="{0CF7A61D-29B4-4841-848C-D1E094DD2EBA}" presName="circ3" presStyleLbl="vennNode1" presStyleIdx="2" presStyleCnt="5"/>
      <dgm:spPr/>
    </dgm:pt>
    <dgm:pt modelId="{D7C659D1-D9C9-4DF5-A463-3AE172FE7037}" type="pres">
      <dgm:prSet presAssocID="{0CF7A61D-29B4-4841-848C-D1E094DD2EBA}" presName="circ3Tx" presStyleLbl="revTx" presStyleIdx="0" presStyleCnt="0" custScaleX="149854" custScaleY="131708" custLinFactNeighborX="37998" custLinFactNeighborY="-30782">
        <dgm:presLayoutVars>
          <dgm:chMax val="0"/>
          <dgm:chPref val="0"/>
          <dgm:bulletEnabled val="1"/>
        </dgm:presLayoutVars>
      </dgm:prSet>
      <dgm:spPr/>
    </dgm:pt>
    <dgm:pt modelId="{2C3574D7-8DAF-4790-81CE-DCC80D2D6273}" type="pres">
      <dgm:prSet presAssocID="{81725485-69E9-4CB3-9A08-239BCB701808}" presName="circ4" presStyleLbl="vennNode1" presStyleIdx="3" presStyleCnt="5"/>
      <dgm:spPr/>
    </dgm:pt>
    <dgm:pt modelId="{6CD1430D-FF9E-4DB6-BA68-4849DE363066}" type="pres">
      <dgm:prSet presAssocID="{81725485-69E9-4CB3-9A08-239BCB701808}" presName="circ4Tx" presStyleLbl="revTx" presStyleIdx="0" presStyleCnt="0" custScaleX="133854" custLinFactNeighborX="-23447" custLinFactNeighborY="-21006">
        <dgm:presLayoutVars>
          <dgm:chMax val="0"/>
          <dgm:chPref val="0"/>
          <dgm:bulletEnabled val="1"/>
        </dgm:presLayoutVars>
      </dgm:prSet>
      <dgm:spPr/>
    </dgm:pt>
    <dgm:pt modelId="{AAC9A3E4-16BC-4D87-B01E-B206635D7B9F}" type="pres">
      <dgm:prSet presAssocID="{924AA517-97B6-4451-AAAB-148210A4D9AD}" presName="circ5" presStyleLbl="vennNode1" presStyleIdx="4" presStyleCnt="5"/>
      <dgm:spPr/>
    </dgm:pt>
    <dgm:pt modelId="{D2E76BD4-48EB-44D2-B0AC-F81D5B411D70}" type="pres">
      <dgm:prSet presAssocID="{924AA517-97B6-4451-AAAB-148210A4D9AD}" presName="circ5Tx" presStyleLbl="revTx" presStyleIdx="0" presStyleCnt="0" custScaleX="149484" custLinFactNeighborX="-26190" custLinFactNeighborY="1755">
        <dgm:presLayoutVars>
          <dgm:chMax val="0"/>
          <dgm:chPref val="0"/>
          <dgm:bulletEnabled val="1"/>
        </dgm:presLayoutVars>
      </dgm:prSet>
      <dgm:spPr/>
    </dgm:pt>
  </dgm:ptLst>
  <dgm:cxnLst>
    <dgm:cxn modelId="{D5C37819-D0A9-4EE1-B1C7-EE75E79B5330}" srcId="{50E4DE76-03F5-4D87-8DFC-28C68E4ECA04}" destId="{924AA517-97B6-4451-AAAB-148210A4D9AD}" srcOrd="4" destOrd="0" parTransId="{532D1D14-44A8-4D6D-B01F-601DF8194A3F}" sibTransId="{E9486775-4187-42E3-AB12-16D279AB1994}"/>
    <dgm:cxn modelId="{68FF8F3E-2CFE-467C-AA29-E86218A1D805}" srcId="{50E4DE76-03F5-4D87-8DFC-28C68E4ECA04}" destId="{E282CBB1-CDEF-422D-8AD5-7472E0A8EC90}" srcOrd="1" destOrd="0" parTransId="{AF88A9B2-4D86-48F1-84F9-83625C6A3262}" sibTransId="{A51AD643-E245-43C4-BB8D-1D8FB37C7A0C}"/>
    <dgm:cxn modelId="{C0C1565B-E079-418A-A784-664C63D4B14C}" type="presOf" srcId="{E282CBB1-CDEF-422D-8AD5-7472E0A8EC90}" destId="{8151A586-2E74-4A87-A650-F60D0585BCCD}" srcOrd="0" destOrd="0" presId="urn:microsoft.com/office/officeart/2005/8/layout/venn1"/>
    <dgm:cxn modelId="{81152A5F-59FC-4BC1-A838-A2D3A037063B}" type="presOf" srcId="{38AEADC7-5701-4C2C-A733-E336C63E3DF5}" destId="{CA2B4583-21A3-4990-B587-A6E1E1880092}" srcOrd="0" destOrd="0" presId="urn:microsoft.com/office/officeart/2005/8/layout/venn1"/>
    <dgm:cxn modelId="{8B707B64-6C32-4F40-B394-2FE8CBA305B5}" type="presOf" srcId="{0CF7A61D-29B4-4841-848C-D1E094DD2EBA}" destId="{D7C659D1-D9C9-4DF5-A463-3AE172FE7037}" srcOrd="0" destOrd="0" presId="urn:microsoft.com/office/officeart/2005/8/layout/venn1"/>
    <dgm:cxn modelId="{1AD6FE88-D6D9-4477-8534-861A3F15DC18}" type="presOf" srcId="{50E4DE76-03F5-4D87-8DFC-28C68E4ECA04}" destId="{8C72036B-EFA7-4EAC-96D2-D934AF026677}" srcOrd="0" destOrd="0" presId="urn:microsoft.com/office/officeart/2005/8/layout/venn1"/>
    <dgm:cxn modelId="{A7E604A0-1E93-4CAC-AA42-5E799E640331}" srcId="{50E4DE76-03F5-4D87-8DFC-28C68E4ECA04}" destId="{0CF7A61D-29B4-4841-848C-D1E094DD2EBA}" srcOrd="2" destOrd="0" parTransId="{8D0E5225-A75C-41AF-921F-DE0BD5090C3F}" sibTransId="{16E3E463-C67A-416B-8817-DAA226795587}"/>
    <dgm:cxn modelId="{2AE4E1AC-3673-424B-8308-0E227888033D}" type="presOf" srcId="{81725485-69E9-4CB3-9A08-239BCB701808}" destId="{6CD1430D-FF9E-4DB6-BA68-4849DE363066}" srcOrd="0" destOrd="0" presId="urn:microsoft.com/office/officeart/2005/8/layout/venn1"/>
    <dgm:cxn modelId="{25B81CD2-2461-4FB2-AA84-0B9D494F1B76}" srcId="{50E4DE76-03F5-4D87-8DFC-28C68E4ECA04}" destId="{38AEADC7-5701-4C2C-A733-E336C63E3DF5}" srcOrd="0" destOrd="0" parTransId="{7FB1A7E2-5FA9-411F-99F3-8CA04CAD25CD}" sibTransId="{3413A980-9FAF-4E1D-8192-0BF493853252}"/>
    <dgm:cxn modelId="{01FC69D4-2EC2-4FA7-BAE9-411578DC68B3}" srcId="{50E4DE76-03F5-4D87-8DFC-28C68E4ECA04}" destId="{81725485-69E9-4CB3-9A08-239BCB701808}" srcOrd="3" destOrd="0" parTransId="{FE903985-E214-4C04-8FC5-8627E2168C7A}" sibTransId="{3547DA71-56A6-4CFE-8DB4-3E6302354313}"/>
    <dgm:cxn modelId="{B9F7D9F3-1195-49E2-8203-C35646A638A5}" type="presOf" srcId="{924AA517-97B6-4451-AAAB-148210A4D9AD}" destId="{D2E76BD4-48EB-44D2-B0AC-F81D5B411D70}" srcOrd="0" destOrd="0" presId="urn:microsoft.com/office/officeart/2005/8/layout/venn1"/>
    <dgm:cxn modelId="{7CD62BA1-10E1-4AF7-83F5-D27494D178A1}" type="presParOf" srcId="{8C72036B-EFA7-4EAC-96D2-D934AF026677}" destId="{4E7E001B-38DC-490E-B573-59DEAB1C8CEA}" srcOrd="0" destOrd="0" presId="urn:microsoft.com/office/officeart/2005/8/layout/venn1"/>
    <dgm:cxn modelId="{1DD8BBCF-E7DE-41D0-B162-96DB81B80975}" type="presParOf" srcId="{8C72036B-EFA7-4EAC-96D2-D934AF026677}" destId="{CA2B4583-21A3-4990-B587-A6E1E1880092}" srcOrd="1" destOrd="0" presId="urn:microsoft.com/office/officeart/2005/8/layout/venn1"/>
    <dgm:cxn modelId="{561DE2B4-18AD-48AB-8CCF-E54E9C756FBA}" type="presParOf" srcId="{8C72036B-EFA7-4EAC-96D2-D934AF026677}" destId="{5F416BF3-21DC-43A7-8891-EEC7A99F8471}" srcOrd="2" destOrd="0" presId="urn:microsoft.com/office/officeart/2005/8/layout/venn1"/>
    <dgm:cxn modelId="{2F4DBA39-9822-4AF1-BDC8-9463CFFACC44}" type="presParOf" srcId="{8C72036B-EFA7-4EAC-96D2-D934AF026677}" destId="{8151A586-2E74-4A87-A650-F60D0585BCCD}" srcOrd="3" destOrd="0" presId="urn:microsoft.com/office/officeart/2005/8/layout/venn1"/>
    <dgm:cxn modelId="{06D60970-B968-4963-A957-2D279A0BC1F7}" type="presParOf" srcId="{8C72036B-EFA7-4EAC-96D2-D934AF026677}" destId="{BD37185E-3F32-4A24-89A4-7E79413AA993}" srcOrd="4" destOrd="0" presId="urn:microsoft.com/office/officeart/2005/8/layout/venn1"/>
    <dgm:cxn modelId="{B28711F2-D036-4440-9DDF-2AA191D20BCB}" type="presParOf" srcId="{8C72036B-EFA7-4EAC-96D2-D934AF026677}" destId="{D7C659D1-D9C9-4DF5-A463-3AE172FE7037}" srcOrd="5" destOrd="0" presId="urn:microsoft.com/office/officeart/2005/8/layout/venn1"/>
    <dgm:cxn modelId="{E1818D22-1C11-4951-959C-206122C9C17B}" type="presParOf" srcId="{8C72036B-EFA7-4EAC-96D2-D934AF026677}" destId="{2C3574D7-8DAF-4790-81CE-DCC80D2D6273}" srcOrd="6" destOrd="0" presId="urn:microsoft.com/office/officeart/2005/8/layout/venn1"/>
    <dgm:cxn modelId="{24EE4DDE-0E83-4504-8BAF-FA1C7B3F6604}" type="presParOf" srcId="{8C72036B-EFA7-4EAC-96D2-D934AF026677}" destId="{6CD1430D-FF9E-4DB6-BA68-4849DE363066}" srcOrd="7" destOrd="0" presId="urn:microsoft.com/office/officeart/2005/8/layout/venn1"/>
    <dgm:cxn modelId="{746F444B-B63D-404F-BE7A-10943F01C2AA}" type="presParOf" srcId="{8C72036B-EFA7-4EAC-96D2-D934AF026677}" destId="{AAC9A3E4-16BC-4D87-B01E-B206635D7B9F}" srcOrd="8" destOrd="0" presId="urn:microsoft.com/office/officeart/2005/8/layout/venn1"/>
    <dgm:cxn modelId="{61E546AD-ED8D-45D2-A801-8B0D2EDA91EE}" type="presParOf" srcId="{8C72036B-EFA7-4EAC-96D2-D934AF026677}" destId="{D2E76BD4-48EB-44D2-B0AC-F81D5B411D70}"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86D81C2-93DD-4C16-801F-7DF31B39154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s-MX"/>
        </a:p>
      </dgm:t>
    </dgm:pt>
    <dgm:pt modelId="{F32DE295-4879-4ECD-8DC3-778924EDA403}">
      <dgm:prSet/>
      <dgm:spPr/>
      <dgm:t>
        <a:bodyPr/>
        <a:lstStyle/>
        <a:p>
          <a:pPr algn="just"/>
          <a:r>
            <a:rPr lang="es-MX" dirty="0"/>
            <a:t>Son definidas por la ASF, como una revisión objetiva y confiable que permite conocer si las políticas públicas operan bajo los principios de eficacia, eficiencia y economía.</a:t>
          </a:r>
        </a:p>
      </dgm:t>
    </dgm:pt>
    <dgm:pt modelId="{CABB5B87-CBC4-4652-8DB3-7F2D01F00517}" type="parTrans" cxnId="{F6735FE6-75F7-4BEB-974B-13664F97CF14}">
      <dgm:prSet/>
      <dgm:spPr/>
      <dgm:t>
        <a:bodyPr/>
        <a:lstStyle/>
        <a:p>
          <a:endParaRPr lang="es-MX"/>
        </a:p>
      </dgm:t>
    </dgm:pt>
    <dgm:pt modelId="{D0852DCD-5527-47C8-8BBB-C56164094DEC}" type="sibTrans" cxnId="{F6735FE6-75F7-4BEB-974B-13664F97CF14}">
      <dgm:prSet/>
      <dgm:spPr/>
      <dgm:t>
        <a:bodyPr/>
        <a:lstStyle/>
        <a:p>
          <a:endParaRPr lang="es-MX"/>
        </a:p>
      </dgm:t>
    </dgm:pt>
    <dgm:pt modelId="{F89B17D7-B17A-4C30-A2CA-DDDB6554EC00}">
      <dgm:prSet/>
      <dgm:spPr/>
      <dgm:t>
        <a:bodyPr/>
        <a:lstStyle/>
        <a:p>
          <a:pPr algn="just"/>
          <a:r>
            <a:rPr lang="es-MX" dirty="0"/>
            <a:t>Proporcionan información, análisis y perspectivas para minimizar los costos de los recursos; obtener el máximo de los insumos; lograr los resultados, y verificar el impacto social y económico para la ciudadanía.</a:t>
          </a:r>
        </a:p>
      </dgm:t>
    </dgm:pt>
    <dgm:pt modelId="{26BCDB64-B6C0-4835-8750-B100A2B1F8A8}" type="parTrans" cxnId="{EC022950-A3BB-48F2-BCB1-9AF7C4C48DDA}">
      <dgm:prSet/>
      <dgm:spPr/>
      <dgm:t>
        <a:bodyPr/>
        <a:lstStyle/>
        <a:p>
          <a:endParaRPr lang="es-MX"/>
        </a:p>
      </dgm:t>
    </dgm:pt>
    <dgm:pt modelId="{769C4CF9-E9EB-43A0-BDFE-3B2DD5078095}" type="sibTrans" cxnId="{EC022950-A3BB-48F2-BCB1-9AF7C4C48DDA}">
      <dgm:prSet/>
      <dgm:spPr/>
      <dgm:t>
        <a:bodyPr/>
        <a:lstStyle/>
        <a:p>
          <a:endParaRPr lang="es-MX"/>
        </a:p>
      </dgm:t>
    </dgm:pt>
    <dgm:pt modelId="{3AA45F74-A126-4002-819C-0B9B5827475F}" type="pres">
      <dgm:prSet presAssocID="{E86D81C2-93DD-4C16-801F-7DF31B39154F}" presName="vert0" presStyleCnt="0">
        <dgm:presLayoutVars>
          <dgm:dir/>
          <dgm:animOne val="branch"/>
          <dgm:animLvl val="lvl"/>
        </dgm:presLayoutVars>
      </dgm:prSet>
      <dgm:spPr/>
    </dgm:pt>
    <dgm:pt modelId="{8FBA82FD-A668-400B-AF0B-C68AD33BE85F}" type="pres">
      <dgm:prSet presAssocID="{F32DE295-4879-4ECD-8DC3-778924EDA403}" presName="thickLine" presStyleLbl="alignNode1" presStyleIdx="0" presStyleCnt="2"/>
      <dgm:spPr/>
    </dgm:pt>
    <dgm:pt modelId="{E3D5AB2A-46E0-48B5-ABED-7A36FC642C06}" type="pres">
      <dgm:prSet presAssocID="{F32DE295-4879-4ECD-8DC3-778924EDA403}" presName="horz1" presStyleCnt="0"/>
      <dgm:spPr/>
    </dgm:pt>
    <dgm:pt modelId="{27E368AD-68B6-4FF2-A614-C2A1B98C58C5}" type="pres">
      <dgm:prSet presAssocID="{F32DE295-4879-4ECD-8DC3-778924EDA403}" presName="tx1" presStyleLbl="revTx" presStyleIdx="0" presStyleCnt="2"/>
      <dgm:spPr/>
    </dgm:pt>
    <dgm:pt modelId="{1227DE2F-4B28-4927-BF3E-0DE248388035}" type="pres">
      <dgm:prSet presAssocID="{F32DE295-4879-4ECD-8DC3-778924EDA403}" presName="vert1" presStyleCnt="0"/>
      <dgm:spPr/>
    </dgm:pt>
    <dgm:pt modelId="{A0D63A63-E503-4B66-9DA7-9A27BFA60A53}" type="pres">
      <dgm:prSet presAssocID="{F89B17D7-B17A-4C30-A2CA-DDDB6554EC00}" presName="thickLine" presStyleLbl="alignNode1" presStyleIdx="1" presStyleCnt="2"/>
      <dgm:spPr/>
    </dgm:pt>
    <dgm:pt modelId="{6A0AA1FB-2337-4AC1-97D5-17599A74549E}" type="pres">
      <dgm:prSet presAssocID="{F89B17D7-B17A-4C30-A2CA-DDDB6554EC00}" presName="horz1" presStyleCnt="0"/>
      <dgm:spPr/>
    </dgm:pt>
    <dgm:pt modelId="{31E7011C-565B-4F0B-900C-49BE01C87D59}" type="pres">
      <dgm:prSet presAssocID="{F89B17D7-B17A-4C30-A2CA-DDDB6554EC00}" presName="tx1" presStyleLbl="revTx" presStyleIdx="1" presStyleCnt="2"/>
      <dgm:spPr/>
    </dgm:pt>
    <dgm:pt modelId="{2C80EF55-8FC7-4AC5-97AF-778C5C940545}" type="pres">
      <dgm:prSet presAssocID="{F89B17D7-B17A-4C30-A2CA-DDDB6554EC00}" presName="vert1" presStyleCnt="0"/>
      <dgm:spPr/>
    </dgm:pt>
  </dgm:ptLst>
  <dgm:cxnLst>
    <dgm:cxn modelId="{45D7622D-82C4-4218-946A-8D54590B65A6}" type="presOf" srcId="{F32DE295-4879-4ECD-8DC3-778924EDA403}" destId="{27E368AD-68B6-4FF2-A614-C2A1B98C58C5}" srcOrd="0" destOrd="0" presId="urn:microsoft.com/office/officeart/2008/layout/LinedList"/>
    <dgm:cxn modelId="{EC022950-A3BB-48F2-BCB1-9AF7C4C48DDA}" srcId="{E86D81C2-93DD-4C16-801F-7DF31B39154F}" destId="{F89B17D7-B17A-4C30-A2CA-DDDB6554EC00}" srcOrd="1" destOrd="0" parTransId="{26BCDB64-B6C0-4835-8750-B100A2B1F8A8}" sibTransId="{769C4CF9-E9EB-43A0-BDFE-3B2DD5078095}"/>
    <dgm:cxn modelId="{5CF3AA94-8058-4DD1-A79B-BADAB2F9CC46}" type="presOf" srcId="{F89B17D7-B17A-4C30-A2CA-DDDB6554EC00}" destId="{31E7011C-565B-4F0B-900C-49BE01C87D59}" srcOrd="0" destOrd="0" presId="urn:microsoft.com/office/officeart/2008/layout/LinedList"/>
    <dgm:cxn modelId="{372DD1A5-0ECC-442A-A955-4A656E2318C8}" type="presOf" srcId="{E86D81C2-93DD-4C16-801F-7DF31B39154F}" destId="{3AA45F74-A126-4002-819C-0B9B5827475F}" srcOrd="0" destOrd="0" presId="urn:microsoft.com/office/officeart/2008/layout/LinedList"/>
    <dgm:cxn modelId="{F6735FE6-75F7-4BEB-974B-13664F97CF14}" srcId="{E86D81C2-93DD-4C16-801F-7DF31B39154F}" destId="{F32DE295-4879-4ECD-8DC3-778924EDA403}" srcOrd="0" destOrd="0" parTransId="{CABB5B87-CBC4-4652-8DB3-7F2D01F00517}" sibTransId="{D0852DCD-5527-47C8-8BBB-C56164094DEC}"/>
    <dgm:cxn modelId="{A772E490-3D97-46D8-97D8-ED2243B10106}" type="presParOf" srcId="{3AA45F74-A126-4002-819C-0B9B5827475F}" destId="{8FBA82FD-A668-400B-AF0B-C68AD33BE85F}" srcOrd="0" destOrd="0" presId="urn:microsoft.com/office/officeart/2008/layout/LinedList"/>
    <dgm:cxn modelId="{2802091C-7FF8-44B1-A1DD-BE85450D92D2}" type="presParOf" srcId="{3AA45F74-A126-4002-819C-0B9B5827475F}" destId="{E3D5AB2A-46E0-48B5-ABED-7A36FC642C06}" srcOrd="1" destOrd="0" presId="urn:microsoft.com/office/officeart/2008/layout/LinedList"/>
    <dgm:cxn modelId="{89B7F9C3-FFAB-461D-B96C-40F589AB65A7}" type="presParOf" srcId="{E3D5AB2A-46E0-48B5-ABED-7A36FC642C06}" destId="{27E368AD-68B6-4FF2-A614-C2A1B98C58C5}" srcOrd="0" destOrd="0" presId="urn:microsoft.com/office/officeart/2008/layout/LinedList"/>
    <dgm:cxn modelId="{FCCA533B-B029-46E2-9F3E-0428C5F6B7E8}" type="presParOf" srcId="{E3D5AB2A-46E0-48B5-ABED-7A36FC642C06}" destId="{1227DE2F-4B28-4927-BF3E-0DE248388035}" srcOrd="1" destOrd="0" presId="urn:microsoft.com/office/officeart/2008/layout/LinedList"/>
    <dgm:cxn modelId="{E9315723-E9B4-4780-8E07-1FE6304269BA}" type="presParOf" srcId="{3AA45F74-A126-4002-819C-0B9B5827475F}" destId="{A0D63A63-E503-4B66-9DA7-9A27BFA60A53}" srcOrd="2" destOrd="0" presId="urn:microsoft.com/office/officeart/2008/layout/LinedList"/>
    <dgm:cxn modelId="{2966A917-0CE0-406E-818C-8AE23FE87A12}" type="presParOf" srcId="{3AA45F74-A126-4002-819C-0B9B5827475F}" destId="{6A0AA1FB-2337-4AC1-97D5-17599A74549E}" srcOrd="3" destOrd="0" presId="urn:microsoft.com/office/officeart/2008/layout/LinedList"/>
    <dgm:cxn modelId="{F138402F-88EC-4ADD-B520-486284BB02E9}" type="presParOf" srcId="{6A0AA1FB-2337-4AC1-97D5-17599A74549E}" destId="{31E7011C-565B-4F0B-900C-49BE01C87D59}" srcOrd="0" destOrd="0" presId="urn:microsoft.com/office/officeart/2008/layout/LinedList"/>
    <dgm:cxn modelId="{E3933423-ED7C-4816-B7B9-9294ABA9D59C}" type="presParOf" srcId="{6A0AA1FB-2337-4AC1-97D5-17599A74549E}" destId="{2C80EF55-8FC7-4AC5-97AF-778C5C94054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60E10D0-B5A5-4442-8260-0E1B00AD9EE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CFC194FC-E8C2-46E3-80FB-02939FD1EB55}">
      <dgm:prSet/>
      <dgm:spPr/>
      <dgm:t>
        <a:bodyPr/>
        <a:lstStyle/>
        <a:p>
          <a:pPr algn="just"/>
          <a:r>
            <a:rPr lang="es-MX" dirty="0"/>
            <a:t>Implican una valoración objetiva del impacto de los programas, proyectos, políticas y acciones gubernamentales.</a:t>
          </a:r>
        </a:p>
      </dgm:t>
    </dgm:pt>
    <dgm:pt modelId="{A598E301-4243-4FBD-A073-F933388D0A87}" type="parTrans" cxnId="{661CBD19-7782-44BD-8456-18FEA906D730}">
      <dgm:prSet/>
      <dgm:spPr/>
      <dgm:t>
        <a:bodyPr/>
        <a:lstStyle/>
        <a:p>
          <a:endParaRPr lang="es-MX"/>
        </a:p>
      </dgm:t>
    </dgm:pt>
    <dgm:pt modelId="{721C7A4D-6DE4-46ED-BA95-07A66C687834}" type="sibTrans" cxnId="{661CBD19-7782-44BD-8456-18FEA906D730}">
      <dgm:prSet/>
      <dgm:spPr/>
      <dgm:t>
        <a:bodyPr/>
        <a:lstStyle/>
        <a:p>
          <a:endParaRPr lang="es-MX"/>
        </a:p>
      </dgm:t>
    </dgm:pt>
    <dgm:pt modelId="{F9EE1362-D927-441A-AE88-E91B5B0DC08B}">
      <dgm:prSet/>
      <dgm:spPr/>
      <dgm:t>
        <a:bodyPr/>
        <a:lstStyle/>
        <a:p>
          <a:pPr algn="just"/>
          <a:r>
            <a:rPr lang="es-MX" dirty="0"/>
            <a:t>Abarcan los resultados del quehacer gubernamental, pero amplían tanto los alcances temporales como los administrativos, toda vez que no se ciñen a una Cuenta Pública determinada.</a:t>
          </a:r>
        </a:p>
      </dgm:t>
    </dgm:pt>
    <dgm:pt modelId="{453804F1-0EED-48DF-9D8E-DEDE503B337D}" type="parTrans" cxnId="{D64F3FE3-F75B-45B7-BA73-BC86AAAB21DF}">
      <dgm:prSet/>
      <dgm:spPr/>
      <dgm:t>
        <a:bodyPr/>
        <a:lstStyle/>
        <a:p>
          <a:endParaRPr lang="es-MX"/>
        </a:p>
      </dgm:t>
    </dgm:pt>
    <dgm:pt modelId="{27DAC35B-A420-4268-B845-287C73B9E0FA}" type="sibTrans" cxnId="{D64F3FE3-F75B-45B7-BA73-BC86AAAB21DF}">
      <dgm:prSet/>
      <dgm:spPr/>
      <dgm:t>
        <a:bodyPr/>
        <a:lstStyle/>
        <a:p>
          <a:endParaRPr lang="es-MX"/>
        </a:p>
      </dgm:t>
    </dgm:pt>
    <dgm:pt modelId="{0312A92A-1171-49E3-9136-C11A7769DC4A}">
      <dgm:prSet/>
      <dgm:spPr/>
      <dgm:t>
        <a:bodyPr/>
        <a:lstStyle/>
        <a:p>
          <a:pPr algn="just"/>
          <a:r>
            <a:rPr lang="es-MX" dirty="0"/>
            <a:t>Mecanismo evaluativo implementado por la ASF, de naturaleza diferente al de una auditoria, se dedica exclusivamente a medir el estado que guarda una política pública y su beneficio en la sociedad.</a:t>
          </a:r>
        </a:p>
      </dgm:t>
    </dgm:pt>
    <dgm:pt modelId="{2DE5139D-0D95-413A-91B7-0A7CDBD25ECD}" type="parTrans" cxnId="{F8BBDE78-B9DA-432B-97FC-FB65FB95EEF1}">
      <dgm:prSet/>
      <dgm:spPr/>
      <dgm:t>
        <a:bodyPr/>
        <a:lstStyle/>
        <a:p>
          <a:endParaRPr lang="es-MX"/>
        </a:p>
      </dgm:t>
    </dgm:pt>
    <dgm:pt modelId="{789FBC2A-ACDB-4A7F-8AA9-A160B7AFAC24}" type="sibTrans" cxnId="{F8BBDE78-B9DA-432B-97FC-FB65FB95EEF1}">
      <dgm:prSet/>
      <dgm:spPr/>
      <dgm:t>
        <a:bodyPr/>
        <a:lstStyle/>
        <a:p>
          <a:endParaRPr lang="es-MX"/>
        </a:p>
      </dgm:t>
    </dgm:pt>
    <dgm:pt modelId="{BD057E49-034B-4D5F-803D-7B6B5F8DADAD}" type="pres">
      <dgm:prSet presAssocID="{C60E10D0-B5A5-4442-8260-0E1B00AD9EEC}" presName="vert0" presStyleCnt="0">
        <dgm:presLayoutVars>
          <dgm:dir/>
          <dgm:animOne val="branch"/>
          <dgm:animLvl val="lvl"/>
        </dgm:presLayoutVars>
      </dgm:prSet>
      <dgm:spPr/>
    </dgm:pt>
    <dgm:pt modelId="{F8DCA1D7-2403-487C-A57A-22819134F2C4}" type="pres">
      <dgm:prSet presAssocID="{0312A92A-1171-49E3-9136-C11A7769DC4A}" presName="thickLine" presStyleLbl="alignNode1" presStyleIdx="0" presStyleCnt="3"/>
      <dgm:spPr/>
    </dgm:pt>
    <dgm:pt modelId="{AAC0C160-CEFF-40B9-908D-4B3C4E573743}" type="pres">
      <dgm:prSet presAssocID="{0312A92A-1171-49E3-9136-C11A7769DC4A}" presName="horz1" presStyleCnt="0"/>
      <dgm:spPr/>
    </dgm:pt>
    <dgm:pt modelId="{4D7C249F-3D71-4D6C-9BCC-1B5EF64C2CB7}" type="pres">
      <dgm:prSet presAssocID="{0312A92A-1171-49E3-9136-C11A7769DC4A}" presName="tx1" presStyleLbl="revTx" presStyleIdx="0" presStyleCnt="3"/>
      <dgm:spPr/>
    </dgm:pt>
    <dgm:pt modelId="{20D2BCCA-3CC8-4D52-9AD1-6616C965F70F}" type="pres">
      <dgm:prSet presAssocID="{0312A92A-1171-49E3-9136-C11A7769DC4A}" presName="vert1" presStyleCnt="0"/>
      <dgm:spPr/>
    </dgm:pt>
    <dgm:pt modelId="{1F28B551-0972-4EF9-9150-CAEEC65E96B5}" type="pres">
      <dgm:prSet presAssocID="{CFC194FC-E8C2-46E3-80FB-02939FD1EB55}" presName="thickLine" presStyleLbl="alignNode1" presStyleIdx="1" presStyleCnt="3"/>
      <dgm:spPr/>
    </dgm:pt>
    <dgm:pt modelId="{0715752A-5C3B-48FC-AB95-3E0DB5E4A445}" type="pres">
      <dgm:prSet presAssocID="{CFC194FC-E8C2-46E3-80FB-02939FD1EB55}" presName="horz1" presStyleCnt="0"/>
      <dgm:spPr/>
    </dgm:pt>
    <dgm:pt modelId="{F6E7C6DF-E323-43C5-81A1-D9197229FD1E}" type="pres">
      <dgm:prSet presAssocID="{CFC194FC-E8C2-46E3-80FB-02939FD1EB55}" presName="tx1" presStyleLbl="revTx" presStyleIdx="1" presStyleCnt="3"/>
      <dgm:spPr/>
    </dgm:pt>
    <dgm:pt modelId="{C8F6D48B-58F8-40BD-8B61-52462CA63152}" type="pres">
      <dgm:prSet presAssocID="{CFC194FC-E8C2-46E3-80FB-02939FD1EB55}" presName="vert1" presStyleCnt="0"/>
      <dgm:spPr/>
    </dgm:pt>
    <dgm:pt modelId="{1934BC1E-E20D-480D-859C-FBC210AE396F}" type="pres">
      <dgm:prSet presAssocID="{F9EE1362-D927-441A-AE88-E91B5B0DC08B}" presName="thickLine" presStyleLbl="alignNode1" presStyleIdx="2" presStyleCnt="3"/>
      <dgm:spPr/>
    </dgm:pt>
    <dgm:pt modelId="{8DFB4641-EDF8-410B-8DE1-5BF6AD87C9CE}" type="pres">
      <dgm:prSet presAssocID="{F9EE1362-D927-441A-AE88-E91B5B0DC08B}" presName="horz1" presStyleCnt="0"/>
      <dgm:spPr/>
    </dgm:pt>
    <dgm:pt modelId="{020BC5B4-1B7F-4B36-A2B6-C2359C636CCF}" type="pres">
      <dgm:prSet presAssocID="{F9EE1362-D927-441A-AE88-E91B5B0DC08B}" presName="tx1" presStyleLbl="revTx" presStyleIdx="2" presStyleCnt="3"/>
      <dgm:spPr/>
    </dgm:pt>
    <dgm:pt modelId="{65B5AB65-F958-46C3-B8B0-BC80C438A44F}" type="pres">
      <dgm:prSet presAssocID="{F9EE1362-D927-441A-AE88-E91B5B0DC08B}" presName="vert1" presStyleCnt="0"/>
      <dgm:spPr/>
    </dgm:pt>
  </dgm:ptLst>
  <dgm:cxnLst>
    <dgm:cxn modelId="{661CBD19-7782-44BD-8456-18FEA906D730}" srcId="{C60E10D0-B5A5-4442-8260-0E1B00AD9EEC}" destId="{CFC194FC-E8C2-46E3-80FB-02939FD1EB55}" srcOrd="1" destOrd="0" parTransId="{A598E301-4243-4FBD-A073-F933388D0A87}" sibTransId="{721C7A4D-6DE4-46ED-BA95-07A66C687834}"/>
    <dgm:cxn modelId="{B78BEE1B-B9E6-436F-8B51-6DAEE14F98A2}" type="presOf" srcId="{F9EE1362-D927-441A-AE88-E91B5B0DC08B}" destId="{020BC5B4-1B7F-4B36-A2B6-C2359C636CCF}" srcOrd="0" destOrd="0" presId="urn:microsoft.com/office/officeart/2008/layout/LinedList"/>
    <dgm:cxn modelId="{B9425D75-9150-45E3-B11F-7D34445171A3}" type="presOf" srcId="{C60E10D0-B5A5-4442-8260-0E1B00AD9EEC}" destId="{BD057E49-034B-4D5F-803D-7B6B5F8DADAD}" srcOrd="0" destOrd="0" presId="urn:microsoft.com/office/officeart/2008/layout/LinedList"/>
    <dgm:cxn modelId="{F8BBDE78-B9DA-432B-97FC-FB65FB95EEF1}" srcId="{C60E10D0-B5A5-4442-8260-0E1B00AD9EEC}" destId="{0312A92A-1171-49E3-9136-C11A7769DC4A}" srcOrd="0" destOrd="0" parTransId="{2DE5139D-0D95-413A-91B7-0A7CDBD25ECD}" sibTransId="{789FBC2A-ACDB-4A7F-8AA9-A160B7AFAC24}"/>
    <dgm:cxn modelId="{9C1EEEAB-4AA8-4B30-AF94-8AFCCD684AC7}" type="presOf" srcId="{0312A92A-1171-49E3-9136-C11A7769DC4A}" destId="{4D7C249F-3D71-4D6C-9BCC-1B5EF64C2CB7}" srcOrd="0" destOrd="0" presId="urn:microsoft.com/office/officeart/2008/layout/LinedList"/>
    <dgm:cxn modelId="{B99D8CB9-E901-41F8-973A-7CF3F88466DE}" type="presOf" srcId="{CFC194FC-E8C2-46E3-80FB-02939FD1EB55}" destId="{F6E7C6DF-E323-43C5-81A1-D9197229FD1E}" srcOrd="0" destOrd="0" presId="urn:microsoft.com/office/officeart/2008/layout/LinedList"/>
    <dgm:cxn modelId="{D64F3FE3-F75B-45B7-BA73-BC86AAAB21DF}" srcId="{C60E10D0-B5A5-4442-8260-0E1B00AD9EEC}" destId="{F9EE1362-D927-441A-AE88-E91B5B0DC08B}" srcOrd="2" destOrd="0" parTransId="{453804F1-0EED-48DF-9D8E-DEDE503B337D}" sibTransId="{27DAC35B-A420-4268-B845-287C73B9E0FA}"/>
    <dgm:cxn modelId="{20F29E3E-9EE9-45F2-A521-B2D983A1E7C5}" type="presParOf" srcId="{BD057E49-034B-4D5F-803D-7B6B5F8DADAD}" destId="{F8DCA1D7-2403-487C-A57A-22819134F2C4}" srcOrd="0" destOrd="0" presId="urn:microsoft.com/office/officeart/2008/layout/LinedList"/>
    <dgm:cxn modelId="{F3CC614A-F6C8-42B9-B0B5-356F37343B5E}" type="presParOf" srcId="{BD057E49-034B-4D5F-803D-7B6B5F8DADAD}" destId="{AAC0C160-CEFF-40B9-908D-4B3C4E573743}" srcOrd="1" destOrd="0" presId="urn:microsoft.com/office/officeart/2008/layout/LinedList"/>
    <dgm:cxn modelId="{1FAF6F38-DA90-46E8-A1FA-CF2B1C363713}" type="presParOf" srcId="{AAC0C160-CEFF-40B9-908D-4B3C4E573743}" destId="{4D7C249F-3D71-4D6C-9BCC-1B5EF64C2CB7}" srcOrd="0" destOrd="0" presId="urn:microsoft.com/office/officeart/2008/layout/LinedList"/>
    <dgm:cxn modelId="{F610E970-3137-48E6-95E1-3ED18CB2D2D4}" type="presParOf" srcId="{AAC0C160-CEFF-40B9-908D-4B3C4E573743}" destId="{20D2BCCA-3CC8-4D52-9AD1-6616C965F70F}" srcOrd="1" destOrd="0" presId="urn:microsoft.com/office/officeart/2008/layout/LinedList"/>
    <dgm:cxn modelId="{D45DB3F6-B4B2-462A-9A99-2F3B06291589}" type="presParOf" srcId="{BD057E49-034B-4D5F-803D-7B6B5F8DADAD}" destId="{1F28B551-0972-4EF9-9150-CAEEC65E96B5}" srcOrd="2" destOrd="0" presId="urn:microsoft.com/office/officeart/2008/layout/LinedList"/>
    <dgm:cxn modelId="{4209A385-DCB4-4649-955E-B4012C9ACAB5}" type="presParOf" srcId="{BD057E49-034B-4D5F-803D-7B6B5F8DADAD}" destId="{0715752A-5C3B-48FC-AB95-3E0DB5E4A445}" srcOrd="3" destOrd="0" presId="urn:microsoft.com/office/officeart/2008/layout/LinedList"/>
    <dgm:cxn modelId="{3FF6AA0E-3C60-4920-B289-61EA910C117F}" type="presParOf" srcId="{0715752A-5C3B-48FC-AB95-3E0DB5E4A445}" destId="{F6E7C6DF-E323-43C5-81A1-D9197229FD1E}" srcOrd="0" destOrd="0" presId="urn:microsoft.com/office/officeart/2008/layout/LinedList"/>
    <dgm:cxn modelId="{3E01C319-88AD-41DE-98C8-ADE92EBDEFFF}" type="presParOf" srcId="{0715752A-5C3B-48FC-AB95-3E0DB5E4A445}" destId="{C8F6D48B-58F8-40BD-8B61-52462CA63152}" srcOrd="1" destOrd="0" presId="urn:microsoft.com/office/officeart/2008/layout/LinedList"/>
    <dgm:cxn modelId="{08EF31A3-9408-4E8F-ACCD-34A742D1D4EB}" type="presParOf" srcId="{BD057E49-034B-4D5F-803D-7B6B5F8DADAD}" destId="{1934BC1E-E20D-480D-859C-FBC210AE396F}" srcOrd="4" destOrd="0" presId="urn:microsoft.com/office/officeart/2008/layout/LinedList"/>
    <dgm:cxn modelId="{3BCB5F90-EFD3-4C17-ADEF-9DCEC0B7D8AE}" type="presParOf" srcId="{BD057E49-034B-4D5F-803D-7B6B5F8DADAD}" destId="{8DFB4641-EDF8-410B-8DE1-5BF6AD87C9CE}" srcOrd="5" destOrd="0" presId="urn:microsoft.com/office/officeart/2008/layout/LinedList"/>
    <dgm:cxn modelId="{B7C3E959-F62C-4142-8634-3B9907AE33EF}" type="presParOf" srcId="{8DFB4641-EDF8-410B-8DE1-5BF6AD87C9CE}" destId="{020BC5B4-1B7F-4B36-A2B6-C2359C636CCF}" srcOrd="0" destOrd="0" presId="urn:microsoft.com/office/officeart/2008/layout/LinedList"/>
    <dgm:cxn modelId="{1884DD7E-0129-4D92-9B5D-F5D69947BB3D}" type="presParOf" srcId="{8DFB4641-EDF8-410B-8DE1-5BF6AD87C9CE}" destId="{65B5AB65-F958-46C3-B8B0-BC80C438A44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2FD44C-EB56-44A3-87A4-CE4BD8B0FE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6E411896-A1CE-466B-BECD-CCC740AF232F}">
      <dgm:prSet/>
      <dgm:spPr/>
      <dgm:t>
        <a:bodyPr/>
        <a:lstStyle/>
        <a:p>
          <a:r>
            <a:rPr lang="es-MX" b="1" dirty="0"/>
            <a:t>Marco Jurídico </a:t>
          </a:r>
          <a:endParaRPr lang="es-MX" dirty="0"/>
        </a:p>
      </dgm:t>
    </dgm:pt>
    <dgm:pt modelId="{4A8E2280-FB93-401A-AE44-2C5985A7E246}" type="parTrans" cxnId="{3389AC2F-F51A-461F-916C-46A74DBF1B35}">
      <dgm:prSet/>
      <dgm:spPr/>
      <dgm:t>
        <a:bodyPr/>
        <a:lstStyle/>
        <a:p>
          <a:endParaRPr lang="es-MX"/>
        </a:p>
      </dgm:t>
    </dgm:pt>
    <dgm:pt modelId="{2537FF99-BD8B-4212-96D2-7A2C10EF93F0}" type="sibTrans" cxnId="{3389AC2F-F51A-461F-916C-46A74DBF1B35}">
      <dgm:prSet/>
      <dgm:spPr/>
      <dgm:t>
        <a:bodyPr/>
        <a:lstStyle/>
        <a:p>
          <a:endParaRPr lang="es-MX"/>
        </a:p>
      </dgm:t>
    </dgm:pt>
    <dgm:pt modelId="{1D2EEA3A-555D-4618-90AE-2E9E80EC843A}" type="pres">
      <dgm:prSet presAssocID="{AB2FD44C-EB56-44A3-87A4-CE4BD8B0FE0B}" presName="linear" presStyleCnt="0">
        <dgm:presLayoutVars>
          <dgm:animLvl val="lvl"/>
          <dgm:resizeHandles val="exact"/>
        </dgm:presLayoutVars>
      </dgm:prSet>
      <dgm:spPr/>
    </dgm:pt>
    <dgm:pt modelId="{7CD4EC8C-1DC7-4AEF-8D1F-4F1F25DAB685}" type="pres">
      <dgm:prSet presAssocID="{6E411896-A1CE-466B-BECD-CCC740AF232F}" presName="parentText" presStyleLbl="node1" presStyleIdx="0" presStyleCnt="1">
        <dgm:presLayoutVars>
          <dgm:chMax val="0"/>
          <dgm:bulletEnabled val="1"/>
        </dgm:presLayoutVars>
      </dgm:prSet>
      <dgm:spPr/>
    </dgm:pt>
  </dgm:ptLst>
  <dgm:cxnLst>
    <dgm:cxn modelId="{3389AC2F-F51A-461F-916C-46A74DBF1B35}" srcId="{AB2FD44C-EB56-44A3-87A4-CE4BD8B0FE0B}" destId="{6E411896-A1CE-466B-BECD-CCC740AF232F}" srcOrd="0" destOrd="0" parTransId="{4A8E2280-FB93-401A-AE44-2C5985A7E246}" sibTransId="{2537FF99-BD8B-4212-96D2-7A2C10EF93F0}"/>
    <dgm:cxn modelId="{06B3DA95-1295-4156-9FDC-DC9269E5BE81}" type="presOf" srcId="{AB2FD44C-EB56-44A3-87A4-CE4BD8B0FE0B}" destId="{1D2EEA3A-555D-4618-90AE-2E9E80EC843A}" srcOrd="0" destOrd="0" presId="urn:microsoft.com/office/officeart/2005/8/layout/vList2"/>
    <dgm:cxn modelId="{3A45B7C8-5621-47AC-B70A-326AD5B35C36}" type="presOf" srcId="{6E411896-A1CE-466B-BECD-CCC740AF232F}" destId="{7CD4EC8C-1DC7-4AEF-8D1F-4F1F25DAB685}" srcOrd="0" destOrd="0" presId="urn:microsoft.com/office/officeart/2005/8/layout/vList2"/>
    <dgm:cxn modelId="{DF167438-746B-47A0-8F22-821CCD4A19B2}" type="presParOf" srcId="{1D2EEA3A-555D-4618-90AE-2E9E80EC843A}" destId="{7CD4EC8C-1DC7-4AEF-8D1F-4F1F25DAB685}"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8DC4481-EAC4-4578-8111-5070E9F570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B8D2F60A-7556-4501-9894-DC6DC5B574A3}">
      <dgm:prSet/>
      <dgm:spPr/>
      <dgm:t>
        <a:bodyPr/>
        <a:lstStyle/>
        <a:p>
          <a:r>
            <a:rPr lang="es-MX" b="1" dirty="0"/>
            <a:t>Auditorías en los Órganos de Fiscalización Superior de las Entidades Federativas</a:t>
          </a:r>
          <a:endParaRPr lang="es-MX" dirty="0"/>
        </a:p>
      </dgm:t>
    </dgm:pt>
    <dgm:pt modelId="{F6D62EDC-640B-4364-A32A-3A789CCCDE11}" type="parTrans" cxnId="{C24CC0CF-CEC0-4F8D-A9F1-76A316CCDFA8}">
      <dgm:prSet/>
      <dgm:spPr/>
      <dgm:t>
        <a:bodyPr/>
        <a:lstStyle/>
        <a:p>
          <a:endParaRPr lang="es-MX"/>
        </a:p>
      </dgm:t>
    </dgm:pt>
    <dgm:pt modelId="{9C363754-5D70-4B0C-9B66-DB865DCE5870}" type="sibTrans" cxnId="{C24CC0CF-CEC0-4F8D-A9F1-76A316CCDFA8}">
      <dgm:prSet/>
      <dgm:spPr/>
      <dgm:t>
        <a:bodyPr/>
        <a:lstStyle/>
        <a:p>
          <a:endParaRPr lang="es-MX"/>
        </a:p>
      </dgm:t>
    </dgm:pt>
    <dgm:pt modelId="{41B2CCAA-6CFE-4832-BCC6-8B7CC60AF8C7}" type="pres">
      <dgm:prSet presAssocID="{88DC4481-EAC4-4578-8111-5070E9F5701E}" presName="linear" presStyleCnt="0">
        <dgm:presLayoutVars>
          <dgm:animLvl val="lvl"/>
          <dgm:resizeHandles val="exact"/>
        </dgm:presLayoutVars>
      </dgm:prSet>
      <dgm:spPr/>
    </dgm:pt>
    <dgm:pt modelId="{65DBDD2E-A250-413C-BA15-D4A85BC9696F}" type="pres">
      <dgm:prSet presAssocID="{B8D2F60A-7556-4501-9894-DC6DC5B574A3}" presName="parentText" presStyleLbl="node1" presStyleIdx="0" presStyleCnt="1">
        <dgm:presLayoutVars>
          <dgm:chMax val="0"/>
          <dgm:bulletEnabled val="1"/>
        </dgm:presLayoutVars>
      </dgm:prSet>
      <dgm:spPr/>
    </dgm:pt>
  </dgm:ptLst>
  <dgm:cxnLst>
    <dgm:cxn modelId="{C1D80724-A817-4528-8037-AFE638B21452}" type="presOf" srcId="{B8D2F60A-7556-4501-9894-DC6DC5B574A3}" destId="{65DBDD2E-A250-413C-BA15-D4A85BC9696F}" srcOrd="0" destOrd="0" presId="urn:microsoft.com/office/officeart/2005/8/layout/vList2"/>
    <dgm:cxn modelId="{CF8DC52D-E745-477C-907B-318A38FE6FF5}" type="presOf" srcId="{88DC4481-EAC4-4578-8111-5070E9F5701E}" destId="{41B2CCAA-6CFE-4832-BCC6-8B7CC60AF8C7}" srcOrd="0" destOrd="0" presId="urn:microsoft.com/office/officeart/2005/8/layout/vList2"/>
    <dgm:cxn modelId="{C24CC0CF-CEC0-4F8D-A9F1-76A316CCDFA8}" srcId="{88DC4481-EAC4-4578-8111-5070E9F5701E}" destId="{B8D2F60A-7556-4501-9894-DC6DC5B574A3}" srcOrd="0" destOrd="0" parTransId="{F6D62EDC-640B-4364-A32A-3A789CCCDE11}" sibTransId="{9C363754-5D70-4B0C-9B66-DB865DCE5870}"/>
    <dgm:cxn modelId="{5385A0A2-9CF4-4904-9FC7-956B03C2B9CA}" type="presParOf" srcId="{41B2CCAA-6CFE-4832-BCC6-8B7CC60AF8C7}" destId="{65DBDD2E-A250-413C-BA15-D4A85BC9696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757C0C1-ED29-43E7-9838-3E053ACA908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8D22C8A0-1724-436D-B265-B64BD283EBF5}">
      <dgm:prSet/>
      <dgm:spPr/>
      <dgm:t>
        <a:bodyPr/>
        <a:lstStyle/>
        <a:p>
          <a:pPr algn="just"/>
          <a:r>
            <a:rPr lang="es-MX" dirty="0"/>
            <a:t>Las Legislaturas Locales de las 32 entidades federativas del país, tienen la libertad de establecer en sus leyes en la materia, los métodos con los cuales deberán de lograr sus objetivos en el proceso de la fiscalización superior, incluyendo sus mecanismos auditores. </a:t>
          </a:r>
        </a:p>
      </dgm:t>
    </dgm:pt>
    <dgm:pt modelId="{CFE75761-3012-4900-BDD1-9ACCF0EE2550}" type="parTrans" cxnId="{46214D99-717C-410B-ADEB-B516F09F38D3}">
      <dgm:prSet/>
      <dgm:spPr/>
      <dgm:t>
        <a:bodyPr/>
        <a:lstStyle/>
        <a:p>
          <a:endParaRPr lang="es-MX"/>
        </a:p>
      </dgm:t>
    </dgm:pt>
    <dgm:pt modelId="{DD25DB8E-4EA6-4E53-A5F2-6793DD48F4D6}" type="sibTrans" cxnId="{46214D99-717C-410B-ADEB-B516F09F38D3}">
      <dgm:prSet/>
      <dgm:spPr/>
      <dgm:t>
        <a:bodyPr/>
        <a:lstStyle/>
        <a:p>
          <a:endParaRPr lang="es-MX"/>
        </a:p>
      </dgm:t>
    </dgm:pt>
    <dgm:pt modelId="{B3B7CF6D-5A7A-4657-95C6-6D0F79732DA6}" type="pres">
      <dgm:prSet presAssocID="{3757C0C1-ED29-43E7-9838-3E053ACA908A}" presName="vert0" presStyleCnt="0">
        <dgm:presLayoutVars>
          <dgm:dir/>
          <dgm:animOne val="branch"/>
          <dgm:animLvl val="lvl"/>
        </dgm:presLayoutVars>
      </dgm:prSet>
      <dgm:spPr/>
    </dgm:pt>
    <dgm:pt modelId="{10965414-B3B1-4FA5-B6B2-D5DAC2E152BE}" type="pres">
      <dgm:prSet presAssocID="{8D22C8A0-1724-436D-B265-B64BD283EBF5}" presName="thickLine" presStyleLbl="alignNode1" presStyleIdx="0" presStyleCnt="1"/>
      <dgm:spPr/>
    </dgm:pt>
    <dgm:pt modelId="{7CE3B722-3FEE-49C8-9431-FA8560884CA0}" type="pres">
      <dgm:prSet presAssocID="{8D22C8A0-1724-436D-B265-B64BD283EBF5}" presName="horz1" presStyleCnt="0"/>
      <dgm:spPr/>
    </dgm:pt>
    <dgm:pt modelId="{FEC157AB-8184-4AA9-BA61-71DD4CFA8A4F}" type="pres">
      <dgm:prSet presAssocID="{8D22C8A0-1724-436D-B265-B64BD283EBF5}" presName="tx1" presStyleLbl="revTx" presStyleIdx="0" presStyleCnt="1"/>
      <dgm:spPr/>
    </dgm:pt>
    <dgm:pt modelId="{6550D0E2-B69F-4C69-BB8E-01564F8A21D7}" type="pres">
      <dgm:prSet presAssocID="{8D22C8A0-1724-436D-B265-B64BD283EBF5}" presName="vert1" presStyleCnt="0"/>
      <dgm:spPr/>
    </dgm:pt>
  </dgm:ptLst>
  <dgm:cxnLst>
    <dgm:cxn modelId="{46214D99-717C-410B-ADEB-B516F09F38D3}" srcId="{3757C0C1-ED29-43E7-9838-3E053ACA908A}" destId="{8D22C8A0-1724-436D-B265-B64BD283EBF5}" srcOrd="0" destOrd="0" parTransId="{CFE75761-3012-4900-BDD1-9ACCF0EE2550}" sibTransId="{DD25DB8E-4EA6-4E53-A5F2-6793DD48F4D6}"/>
    <dgm:cxn modelId="{946842A0-F4F2-4BF9-8FFB-485DF25E7D31}" type="presOf" srcId="{8D22C8A0-1724-436D-B265-B64BD283EBF5}" destId="{FEC157AB-8184-4AA9-BA61-71DD4CFA8A4F}" srcOrd="0" destOrd="0" presId="urn:microsoft.com/office/officeart/2008/layout/LinedList"/>
    <dgm:cxn modelId="{064F4AB3-C610-4718-9184-60F59D22919A}" type="presOf" srcId="{3757C0C1-ED29-43E7-9838-3E053ACA908A}" destId="{B3B7CF6D-5A7A-4657-95C6-6D0F79732DA6}" srcOrd="0" destOrd="0" presId="urn:microsoft.com/office/officeart/2008/layout/LinedList"/>
    <dgm:cxn modelId="{C5DA7028-B3E7-41D1-A932-AF976410B0A3}" type="presParOf" srcId="{B3B7CF6D-5A7A-4657-95C6-6D0F79732DA6}" destId="{10965414-B3B1-4FA5-B6B2-D5DAC2E152BE}" srcOrd="0" destOrd="0" presId="urn:microsoft.com/office/officeart/2008/layout/LinedList"/>
    <dgm:cxn modelId="{4E5542AE-AA30-460E-8917-D99E5D769809}" type="presParOf" srcId="{B3B7CF6D-5A7A-4657-95C6-6D0F79732DA6}" destId="{7CE3B722-3FEE-49C8-9431-FA8560884CA0}" srcOrd="1" destOrd="0" presId="urn:microsoft.com/office/officeart/2008/layout/LinedList"/>
    <dgm:cxn modelId="{30F3F178-F77C-4B44-8B6B-AA2B533009FE}" type="presParOf" srcId="{7CE3B722-3FEE-49C8-9431-FA8560884CA0}" destId="{FEC157AB-8184-4AA9-BA61-71DD4CFA8A4F}" srcOrd="0" destOrd="0" presId="urn:microsoft.com/office/officeart/2008/layout/LinedList"/>
    <dgm:cxn modelId="{A4D8AE98-6849-4ABF-BB9C-CB02EBE4471D}" type="presParOf" srcId="{7CE3B722-3FEE-49C8-9431-FA8560884CA0}" destId="{6550D0E2-B69F-4C69-BB8E-01564F8A21D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C643C0-DB40-45B3-8A37-E26E7A49C58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MX"/>
        </a:p>
      </dgm:t>
    </dgm:pt>
    <dgm:pt modelId="{A76AC3F1-1512-4FE2-A4D4-3A9C7FD32BAE}">
      <dgm:prSet/>
      <dgm:spPr/>
      <dgm:t>
        <a:bodyPr/>
        <a:lstStyle/>
        <a:p>
          <a:r>
            <a:rPr lang="es-ES" b="1" dirty="0"/>
            <a:t>PROCESO LEGISLATIVO DE CONTROL Y EVALUACIÓN SNA </a:t>
          </a:r>
          <a:endParaRPr lang="es-MX" b="1" dirty="0"/>
        </a:p>
      </dgm:t>
    </dgm:pt>
    <dgm:pt modelId="{1DE9830B-812F-4BDB-8889-BEF866658493}" type="parTrans" cxnId="{17FA00A9-B145-4E5B-97A1-3E90AAF8C2A8}">
      <dgm:prSet/>
      <dgm:spPr/>
      <dgm:t>
        <a:bodyPr/>
        <a:lstStyle/>
        <a:p>
          <a:endParaRPr lang="es-MX"/>
        </a:p>
      </dgm:t>
    </dgm:pt>
    <dgm:pt modelId="{A96F5394-9425-43AB-BE54-3D789B669190}" type="sibTrans" cxnId="{17FA00A9-B145-4E5B-97A1-3E90AAF8C2A8}">
      <dgm:prSet/>
      <dgm:spPr/>
      <dgm:t>
        <a:bodyPr/>
        <a:lstStyle/>
        <a:p>
          <a:endParaRPr lang="es-MX"/>
        </a:p>
      </dgm:t>
    </dgm:pt>
    <dgm:pt modelId="{1EBB5C82-4993-4EEC-AF52-67DECD024030}" type="pres">
      <dgm:prSet presAssocID="{44C643C0-DB40-45B3-8A37-E26E7A49C58F}" presName="linear" presStyleCnt="0">
        <dgm:presLayoutVars>
          <dgm:animLvl val="lvl"/>
          <dgm:resizeHandles val="exact"/>
        </dgm:presLayoutVars>
      </dgm:prSet>
      <dgm:spPr/>
    </dgm:pt>
    <dgm:pt modelId="{520C9973-E888-432A-857A-D462E1C38612}" type="pres">
      <dgm:prSet presAssocID="{A76AC3F1-1512-4FE2-A4D4-3A9C7FD32BAE}" presName="parentText" presStyleLbl="node1" presStyleIdx="0" presStyleCnt="1">
        <dgm:presLayoutVars>
          <dgm:chMax val="0"/>
          <dgm:bulletEnabled val="1"/>
        </dgm:presLayoutVars>
      </dgm:prSet>
      <dgm:spPr/>
    </dgm:pt>
  </dgm:ptLst>
  <dgm:cxnLst>
    <dgm:cxn modelId="{900ED63C-D2CA-407A-B952-B14080C3969A}" type="presOf" srcId="{A76AC3F1-1512-4FE2-A4D4-3A9C7FD32BAE}" destId="{520C9973-E888-432A-857A-D462E1C38612}" srcOrd="0" destOrd="0" presId="urn:microsoft.com/office/officeart/2005/8/layout/vList2"/>
    <dgm:cxn modelId="{17FA00A9-B145-4E5B-97A1-3E90AAF8C2A8}" srcId="{44C643C0-DB40-45B3-8A37-E26E7A49C58F}" destId="{A76AC3F1-1512-4FE2-A4D4-3A9C7FD32BAE}" srcOrd="0" destOrd="0" parTransId="{1DE9830B-812F-4BDB-8889-BEF866658493}" sibTransId="{A96F5394-9425-43AB-BE54-3D789B669190}"/>
    <dgm:cxn modelId="{ED4366D6-57EC-45A1-A3CC-3A16932D4478}" type="presOf" srcId="{44C643C0-DB40-45B3-8A37-E26E7A49C58F}" destId="{1EBB5C82-4993-4EEC-AF52-67DECD024030}" srcOrd="0" destOrd="0" presId="urn:microsoft.com/office/officeart/2005/8/layout/vList2"/>
    <dgm:cxn modelId="{F7055D8D-4F52-487C-8F5F-F181047B7AD7}" type="presParOf" srcId="{1EBB5C82-4993-4EEC-AF52-67DECD024030}" destId="{520C9973-E888-432A-857A-D462E1C3861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B171F8-6D8D-4941-B501-E15C25A6557B}" type="doc">
      <dgm:prSet loTypeId="urn:microsoft.com/office/officeart/2009/3/layout/SnapshotPictureList" loCatId="picture" qsTypeId="urn:microsoft.com/office/officeart/2005/8/quickstyle/simple2" qsCatId="simple" csTypeId="urn:microsoft.com/office/officeart/2005/8/colors/accent6_5" csCatId="accent6" phldr="1"/>
      <dgm:spPr/>
      <dgm:t>
        <a:bodyPr/>
        <a:lstStyle/>
        <a:p>
          <a:endParaRPr lang="es-MX"/>
        </a:p>
      </dgm:t>
    </dgm:pt>
    <dgm:pt modelId="{FB01180E-BA25-40E4-80B8-A0CA6D00E8C0}">
      <dgm:prSet phldrT="[Texto]" custT="1"/>
      <dgm:spPr/>
      <dgm:t>
        <a:bodyPr/>
        <a:lstStyle/>
        <a:p>
          <a:r>
            <a:rPr lang="es-MX" sz="1400" dirty="0"/>
            <a:t>Art. </a:t>
          </a:r>
          <a:r>
            <a:rPr lang="es-MX" sz="1400" b="0" i="0" dirty="0">
              <a:effectLst/>
              <a:latin typeface="Century Gothic" panose="020B0502020202020204" pitchFamily="34" charset="0"/>
            </a:rPr>
            <a:t>74, fracción VI de la CPEUM, y artículos 46 y 53 de la LGCG. </a:t>
          </a:r>
          <a:endParaRPr lang="es-MX" sz="1400" dirty="0"/>
        </a:p>
      </dgm:t>
    </dgm:pt>
    <dgm:pt modelId="{EF2FE251-87E0-43B1-B397-A3E9024EEDFE}" type="parTrans" cxnId="{2AD303F2-FF23-4075-B46E-6FC9ABD33568}">
      <dgm:prSet/>
      <dgm:spPr/>
      <dgm:t>
        <a:bodyPr/>
        <a:lstStyle/>
        <a:p>
          <a:endParaRPr lang="es-MX"/>
        </a:p>
      </dgm:t>
    </dgm:pt>
    <dgm:pt modelId="{EBEF27B6-7721-493F-B4ED-04574CB74B3A}" type="sibTrans" cxnId="{2AD303F2-FF23-4075-B46E-6FC9ABD33568}">
      <dgm:prSet/>
      <dgm:spPr/>
      <dgm:t>
        <a:bodyPr/>
        <a:lstStyle/>
        <a:p>
          <a:endParaRPr lang="es-MX"/>
        </a:p>
      </dgm:t>
    </dgm:pt>
    <dgm:pt modelId="{49916918-8E50-4CB7-A10B-8B9A3D144854}">
      <dgm:prSet phldrT="[Texto]" custT="1"/>
      <dgm:spPr/>
      <dgm:t>
        <a:bodyPr/>
        <a:lstStyle/>
        <a:p>
          <a:r>
            <a:rPr lang="es-MX" sz="2000" b="0" i="0">
              <a:effectLst/>
              <a:latin typeface="Century Gothic" panose="020B0502020202020204" pitchFamily="34" charset="0"/>
            </a:rPr>
            <a:t>La Cuenta Pública es el informe que </a:t>
          </a:r>
          <a:r>
            <a:rPr lang="es-MX" sz="2000" b="1" i="0">
              <a:effectLst/>
              <a:latin typeface="Century Gothic" panose="020B0502020202020204" pitchFamily="34" charset="0"/>
            </a:rPr>
            <a:t>integra la Secretaría de Hacienda y Crédito Público y presenta a la Cámara de Diputados</a:t>
          </a:r>
          <a:r>
            <a:rPr lang="es-MX" sz="2000" b="0" i="0">
              <a:effectLst/>
              <a:latin typeface="Century Gothic" panose="020B0502020202020204" pitchFamily="34" charset="0"/>
            </a:rPr>
            <a:t> para su </a:t>
          </a:r>
          <a:r>
            <a:rPr lang="es-MX" sz="2000" b="1" i="0">
              <a:effectLst/>
              <a:latin typeface="Century Gothic" panose="020B0502020202020204" pitchFamily="34" charset="0"/>
            </a:rPr>
            <a:t>revisión y fiscalización</a:t>
          </a:r>
          <a:r>
            <a:rPr lang="es-MX" sz="2000" b="0" i="0">
              <a:effectLst/>
              <a:latin typeface="Century Gothic" panose="020B0502020202020204" pitchFamily="34" charset="0"/>
            </a:rPr>
            <a:t>, contiene la </a:t>
          </a:r>
          <a:r>
            <a:rPr lang="es-MX" sz="2000" b="1" i="0">
              <a:effectLst/>
              <a:latin typeface="Century Gothic" panose="020B0502020202020204" pitchFamily="34" charset="0"/>
            </a:rPr>
            <a:t>información contable, presupuestaria, programática y complementaria</a:t>
          </a:r>
          <a:r>
            <a:rPr lang="es-MX" sz="2000" b="0" i="0">
              <a:effectLst/>
              <a:latin typeface="Century Gothic" panose="020B0502020202020204" pitchFamily="34" charset="0"/>
            </a:rPr>
            <a:t> de los Poderes </a:t>
          </a:r>
          <a:r>
            <a:rPr lang="es-MX" sz="2000" b="1" i="0">
              <a:effectLst/>
              <a:latin typeface="Century Gothic" panose="020B0502020202020204" pitchFamily="34" charset="0"/>
            </a:rPr>
            <a:t>Ejecutivo</a:t>
          </a:r>
          <a:r>
            <a:rPr lang="es-MX" sz="2000" b="0" i="0">
              <a:effectLst/>
              <a:latin typeface="Century Gothic" panose="020B0502020202020204" pitchFamily="34" charset="0"/>
            </a:rPr>
            <a:t>, </a:t>
          </a:r>
          <a:r>
            <a:rPr lang="es-MX" sz="2000" b="1" i="0">
              <a:effectLst/>
              <a:latin typeface="Century Gothic" panose="020B0502020202020204" pitchFamily="34" charset="0"/>
            </a:rPr>
            <a:t>Legislativo </a:t>
          </a:r>
          <a:r>
            <a:rPr lang="es-MX" sz="2000" b="0" i="0">
              <a:effectLst/>
              <a:latin typeface="Century Gothic" panose="020B0502020202020204" pitchFamily="34" charset="0"/>
            </a:rPr>
            <a:t>y </a:t>
          </a:r>
          <a:r>
            <a:rPr lang="es-MX" sz="2000" b="1" i="0">
              <a:effectLst/>
              <a:latin typeface="Century Gothic" panose="020B0502020202020204" pitchFamily="34" charset="0"/>
            </a:rPr>
            <a:t>Judicial</a:t>
          </a:r>
          <a:r>
            <a:rPr lang="es-MX" sz="2000" b="0" i="0">
              <a:effectLst/>
              <a:latin typeface="Century Gothic" panose="020B0502020202020204" pitchFamily="34" charset="0"/>
            </a:rPr>
            <a:t>, de los </a:t>
          </a:r>
          <a:r>
            <a:rPr lang="es-MX" sz="2000" b="1" i="0">
              <a:effectLst/>
              <a:latin typeface="Century Gothic" panose="020B0502020202020204" pitchFamily="34" charset="0"/>
            </a:rPr>
            <a:t>Órganos Autónomos </a:t>
          </a:r>
          <a:r>
            <a:rPr lang="es-MX" sz="2000" b="0" i="0">
              <a:effectLst/>
              <a:latin typeface="Century Gothic" panose="020B0502020202020204" pitchFamily="34" charset="0"/>
            </a:rPr>
            <a:t>y de cada ente público del </a:t>
          </a:r>
          <a:r>
            <a:rPr lang="es-MX" sz="2000" b="1" i="0">
              <a:effectLst/>
              <a:latin typeface="Century Gothic" panose="020B0502020202020204" pitchFamily="34" charset="0"/>
            </a:rPr>
            <a:t>Sector Paraestatal.</a:t>
          </a:r>
          <a:endParaRPr lang="es-MX" sz="2000" b="1" dirty="0"/>
        </a:p>
      </dgm:t>
    </dgm:pt>
    <dgm:pt modelId="{547136F5-A5A3-45D3-90CF-98AB3A477947}" type="parTrans" cxnId="{02D71C0D-AAC2-4803-B36E-7A740C1DB618}">
      <dgm:prSet/>
      <dgm:spPr/>
      <dgm:t>
        <a:bodyPr/>
        <a:lstStyle/>
        <a:p>
          <a:endParaRPr lang="es-MX"/>
        </a:p>
      </dgm:t>
    </dgm:pt>
    <dgm:pt modelId="{48E4EAF4-36DD-47C6-9F9D-34DEC41C42AA}" type="sibTrans" cxnId="{02D71C0D-AAC2-4803-B36E-7A740C1DB618}">
      <dgm:prSet/>
      <dgm:spPr/>
      <dgm:t>
        <a:bodyPr/>
        <a:lstStyle/>
        <a:p>
          <a:endParaRPr lang="es-MX"/>
        </a:p>
      </dgm:t>
    </dgm:pt>
    <dgm:pt modelId="{00287B86-5E44-4271-83A0-948ACF32F98E}" type="pres">
      <dgm:prSet presAssocID="{C3B171F8-6D8D-4941-B501-E15C25A6557B}" presName="Name0" presStyleCnt="0">
        <dgm:presLayoutVars>
          <dgm:chMax/>
          <dgm:chPref/>
          <dgm:dir/>
          <dgm:animLvl val="lvl"/>
        </dgm:presLayoutVars>
      </dgm:prSet>
      <dgm:spPr/>
    </dgm:pt>
    <dgm:pt modelId="{73127181-6030-442F-ABF6-182D1926B16D}" type="pres">
      <dgm:prSet presAssocID="{FB01180E-BA25-40E4-80B8-A0CA6D00E8C0}" presName="composite" presStyleCnt="0"/>
      <dgm:spPr/>
    </dgm:pt>
    <dgm:pt modelId="{CA59AE1F-F9B9-47BE-887B-8FF6BEFD11B7}" type="pres">
      <dgm:prSet presAssocID="{FB01180E-BA25-40E4-80B8-A0CA6D00E8C0}" presName="ParentAccentShape" presStyleLbl="trBgShp" presStyleIdx="0" presStyleCnt="2"/>
      <dgm:spPr/>
    </dgm:pt>
    <dgm:pt modelId="{2406028B-7243-49D6-AB43-4FF5A5805A2D}" type="pres">
      <dgm:prSet presAssocID="{FB01180E-BA25-40E4-80B8-A0CA6D00E8C0}" presName="ParentText" presStyleLbl="revTx" presStyleIdx="0" presStyleCnt="2">
        <dgm:presLayoutVars>
          <dgm:chMax val="1"/>
          <dgm:chPref val="1"/>
          <dgm:bulletEnabled val="1"/>
        </dgm:presLayoutVars>
      </dgm:prSet>
      <dgm:spPr/>
    </dgm:pt>
    <dgm:pt modelId="{4C248189-59EA-4DEB-B813-5D0C3282F592}" type="pres">
      <dgm:prSet presAssocID="{FB01180E-BA25-40E4-80B8-A0CA6D00E8C0}" presName="ChildText" presStyleLbl="revTx" presStyleIdx="1" presStyleCnt="2" custScaleX="116926" custScaleY="113970" custLinFactNeighborX="1019" custLinFactNeighborY="-3274">
        <dgm:presLayoutVars>
          <dgm:chMax val="0"/>
          <dgm:chPref val="0"/>
        </dgm:presLayoutVars>
      </dgm:prSet>
      <dgm:spPr/>
    </dgm:pt>
    <dgm:pt modelId="{A1CB98D4-173E-4C61-9C4B-5F6E73BBFFBC}" type="pres">
      <dgm:prSet presAssocID="{FB01180E-BA25-40E4-80B8-A0CA6D00E8C0}" presName="ChildAccentShape" presStyleLbl="trBgShp" presStyleIdx="1" presStyleCnt="2"/>
      <dgm:spPr/>
    </dgm:pt>
    <dgm:pt modelId="{B7450B76-206A-4A72-A218-C47A7117D4DD}" type="pres">
      <dgm:prSet presAssocID="{FB01180E-BA25-40E4-80B8-A0CA6D00E8C0}" presName="Image" presStyleLbl="alignImgPlace1" presStyleIdx="0" presStyleCnt="1" custScaleX="90171" custScaleY="92186"/>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Lst>
  <dgm:cxnLst>
    <dgm:cxn modelId="{02D71C0D-AAC2-4803-B36E-7A740C1DB618}" srcId="{FB01180E-BA25-40E4-80B8-A0CA6D00E8C0}" destId="{49916918-8E50-4CB7-A10B-8B9A3D144854}" srcOrd="0" destOrd="0" parTransId="{547136F5-A5A3-45D3-90CF-98AB3A477947}" sibTransId="{48E4EAF4-36DD-47C6-9F9D-34DEC41C42AA}"/>
    <dgm:cxn modelId="{33018289-6AF1-44B1-B0A9-5E0858BD2809}" type="presOf" srcId="{FB01180E-BA25-40E4-80B8-A0CA6D00E8C0}" destId="{2406028B-7243-49D6-AB43-4FF5A5805A2D}" srcOrd="0" destOrd="0" presId="urn:microsoft.com/office/officeart/2009/3/layout/SnapshotPictureList"/>
    <dgm:cxn modelId="{E1E258C0-FA57-4C56-B18E-2A5F2F849801}" type="presOf" srcId="{C3B171F8-6D8D-4941-B501-E15C25A6557B}" destId="{00287B86-5E44-4271-83A0-948ACF32F98E}" srcOrd="0" destOrd="0" presId="urn:microsoft.com/office/officeart/2009/3/layout/SnapshotPictureList"/>
    <dgm:cxn modelId="{2AD303F2-FF23-4075-B46E-6FC9ABD33568}" srcId="{C3B171F8-6D8D-4941-B501-E15C25A6557B}" destId="{FB01180E-BA25-40E4-80B8-A0CA6D00E8C0}" srcOrd="0" destOrd="0" parTransId="{EF2FE251-87E0-43B1-B397-A3E9024EEDFE}" sibTransId="{EBEF27B6-7721-493F-B4ED-04574CB74B3A}"/>
    <dgm:cxn modelId="{DAFD2DFC-66CA-4CBB-A653-B649323BAE1A}" type="presOf" srcId="{49916918-8E50-4CB7-A10B-8B9A3D144854}" destId="{4C248189-59EA-4DEB-B813-5D0C3282F592}" srcOrd="0" destOrd="0" presId="urn:microsoft.com/office/officeart/2009/3/layout/SnapshotPictureList"/>
    <dgm:cxn modelId="{5D44E32B-1BBC-4DCC-BD57-122638E2A020}" type="presParOf" srcId="{00287B86-5E44-4271-83A0-948ACF32F98E}" destId="{73127181-6030-442F-ABF6-182D1926B16D}" srcOrd="0" destOrd="0" presId="urn:microsoft.com/office/officeart/2009/3/layout/SnapshotPictureList"/>
    <dgm:cxn modelId="{A99171C2-9888-40A9-80BA-08D5BFC447CA}" type="presParOf" srcId="{73127181-6030-442F-ABF6-182D1926B16D}" destId="{CA59AE1F-F9B9-47BE-887B-8FF6BEFD11B7}" srcOrd="0" destOrd="0" presId="urn:microsoft.com/office/officeart/2009/3/layout/SnapshotPictureList"/>
    <dgm:cxn modelId="{04CA277E-1C39-47B9-AFF9-2B87E24C079B}" type="presParOf" srcId="{73127181-6030-442F-ABF6-182D1926B16D}" destId="{2406028B-7243-49D6-AB43-4FF5A5805A2D}" srcOrd="1" destOrd="0" presId="urn:microsoft.com/office/officeart/2009/3/layout/SnapshotPictureList"/>
    <dgm:cxn modelId="{53AE8513-F7E2-43B1-A3AA-E18FFF3D3A00}" type="presParOf" srcId="{73127181-6030-442F-ABF6-182D1926B16D}" destId="{4C248189-59EA-4DEB-B813-5D0C3282F592}" srcOrd="2" destOrd="0" presId="urn:microsoft.com/office/officeart/2009/3/layout/SnapshotPictureList"/>
    <dgm:cxn modelId="{304F3DE0-9374-4310-9A70-88D200C41010}" type="presParOf" srcId="{73127181-6030-442F-ABF6-182D1926B16D}" destId="{A1CB98D4-173E-4C61-9C4B-5F6E73BBFFBC}" srcOrd="3" destOrd="0" presId="urn:microsoft.com/office/officeart/2009/3/layout/SnapshotPictureList"/>
    <dgm:cxn modelId="{426A90FD-D736-4776-92B1-DDEF02C029C0}" type="presParOf" srcId="{73127181-6030-442F-ABF6-182D1926B16D}" destId="{B7450B76-206A-4A72-A218-C47A7117D4DD}"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E1F3BC-2DDD-4BB9-B223-8EBB7DC4A227}" type="doc">
      <dgm:prSet loTypeId="urn:microsoft.com/office/officeart/2005/8/layout/hProcess9" loCatId="process" qsTypeId="urn:microsoft.com/office/officeart/2005/8/quickstyle/simple1" qsCatId="simple" csTypeId="urn:microsoft.com/office/officeart/2005/8/colors/colorful3" csCatId="colorful" phldr="1"/>
      <dgm:spPr/>
    </dgm:pt>
    <dgm:pt modelId="{97992651-1298-4A81-AF67-6BF9A1DBF0D2}">
      <dgm:prSet phldrT="[Texto]" custT="1"/>
      <dgm:spPr/>
      <dgm:t>
        <a:bodyPr/>
        <a:lstStyle/>
        <a:p>
          <a:pPr algn="just"/>
          <a:r>
            <a:rPr lang="es-MX" sz="2000" b="1" dirty="0">
              <a:solidFill>
                <a:schemeClr val="accent6">
                  <a:lumMod val="50000"/>
                </a:schemeClr>
              </a:solidFill>
              <a:latin typeface="Century Gothic" panose="020B0502020202020204" pitchFamily="34" charset="0"/>
            </a:rPr>
            <a:t>Revisar la Cuenta Pública </a:t>
          </a:r>
          <a:r>
            <a:rPr lang="es-MX" sz="1600" b="1" dirty="0">
              <a:solidFill>
                <a:schemeClr val="accent6">
                  <a:lumMod val="50000"/>
                </a:schemeClr>
              </a:solidFill>
              <a:latin typeface="Century Gothic" panose="020B0502020202020204" pitchFamily="34" charset="0"/>
            </a:rPr>
            <a:t>del año anterior</a:t>
          </a:r>
          <a:r>
            <a:rPr lang="es-MX" sz="1600" dirty="0">
              <a:latin typeface="Century Gothic" panose="020B0502020202020204" pitchFamily="34" charset="0"/>
            </a:rPr>
            <a:t>, con el objeto de </a:t>
          </a:r>
          <a:r>
            <a:rPr lang="es-MX" sz="1600" b="1" dirty="0">
              <a:solidFill>
                <a:schemeClr val="accent6">
                  <a:lumMod val="50000"/>
                </a:schemeClr>
              </a:solidFill>
              <a:latin typeface="Century Gothic" panose="020B0502020202020204" pitchFamily="34" charset="0"/>
            </a:rPr>
            <a:t>evaluar</a:t>
          </a:r>
          <a:r>
            <a:rPr lang="es-MX" sz="1600" dirty="0">
              <a:solidFill>
                <a:schemeClr val="accent6">
                  <a:lumMod val="50000"/>
                </a:schemeClr>
              </a:solidFill>
              <a:latin typeface="Century Gothic" panose="020B0502020202020204" pitchFamily="34" charset="0"/>
            </a:rPr>
            <a:t> </a:t>
          </a:r>
          <a:r>
            <a:rPr lang="es-MX" sz="1600" dirty="0">
              <a:latin typeface="Century Gothic" panose="020B0502020202020204" pitchFamily="34" charset="0"/>
            </a:rPr>
            <a:t>los </a:t>
          </a:r>
          <a:r>
            <a:rPr lang="es-MX" sz="1600" b="0" dirty="0">
              <a:latin typeface="Century Gothic" panose="020B0502020202020204" pitchFamily="34" charset="0"/>
            </a:rPr>
            <a:t>resultados de la </a:t>
          </a:r>
          <a:r>
            <a:rPr lang="es-MX" sz="1600" b="0" u="sng" dirty="0">
              <a:solidFill>
                <a:schemeClr val="tx1"/>
              </a:solidFill>
              <a:latin typeface="Century Gothic" panose="020B0502020202020204" pitchFamily="34" charset="0"/>
            </a:rPr>
            <a:t>gestión financiera</a:t>
          </a:r>
          <a:r>
            <a:rPr lang="es-MX" sz="1600" b="0" dirty="0">
              <a:latin typeface="Century Gothic" panose="020B0502020202020204" pitchFamily="34" charset="0"/>
            </a:rPr>
            <a:t>, comprobar si se ha ajustado a los </a:t>
          </a:r>
          <a:r>
            <a:rPr lang="es-MX" sz="1600" b="0" u="sng" dirty="0">
              <a:solidFill>
                <a:schemeClr val="tx1"/>
              </a:solidFill>
              <a:latin typeface="Century Gothic" panose="020B0502020202020204" pitchFamily="34" charset="0"/>
            </a:rPr>
            <a:t>criterios </a:t>
          </a:r>
          <a:r>
            <a:rPr lang="es-MX" sz="1600" b="0" dirty="0">
              <a:latin typeface="Century Gothic" panose="020B0502020202020204" pitchFamily="34" charset="0"/>
            </a:rPr>
            <a:t>señalados por el </a:t>
          </a:r>
          <a:r>
            <a:rPr lang="es-MX" sz="1600" b="0" u="sng" dirty="0">
              <a:solidFill>
                <a:schemeClr val="tx1"/>
              </a:solidFill>
              <a:latin typeface="Century Gothic" panose="020B0502020202020204" pitchFamily="34" charset="0"/>
            </a:rPr>
            <a:t>Presupuesto</a:t>
          </a:r>
          <a:r>
            <a:rPr lang="es-MX" sz="1600" b="0" dirty="0">
              <a:latin typeface="Century Gothic" panose="020B0502020202020204" pitchFamily="34" charset="0"/>
            </a:rPr>
            <a:t> y verificar el cumplimiento de los </a:t>
          </a:r>
          <a:r>
            <a:rPr lang="es-MX" sz="1600" b="0" u="sng" dirty="0">
              <a:solidFill>
                <a:schemeClr val="tx1"/>
              </a:solidFill>
              <a:latin typeface="Century Gothic" panose="020B0502020202020204" pitchFamily="34" charset="0"/>
            </a:rPr>
            <a:t>objetivos de los programas</a:t>
          </a:r>
          <a:r>
            <a:rPr lang="es-MX" sz="1600" b="0" dirty="0">
              <a:latin typeface="Century Gothic" panose="020B0502020202020204" pitchFamily="34" charset="0"/>
            </a:rPr>
            <a:t>.</a:t>
          </a:r>
        </a:p>
      </dgm:t>
    </dgm:pt>
    <dgm:pt modelId="{E592B8BF-5C89-487E-9EF6-521055B9598E}" type="parTrans" cxnId="{0BAF2A81-49BA-4390-8DB0-9F876CDD41B9}">
      <dgm:prSet/>
      <dgm:spPr/>
      <dgm:t>
        <a:bodyPr/>
        <a:lstStyle/>
        <a:p>
          <a:endParaRPr lang="es-MX"/>
        </a:p>
      </dgm:t>
    </dgm:pt>
    <dgm:pt modelId="{52D1E12C-4D68-485A-AB6F-EB3DD03899C4}" type="sibTrans" cxnId="{0BAF2A81-49BA-4390-8DB0-9F876CDD41B9}">
      <dgm:prSet/>
      <dgm:spPr/>
      <dgm:t>
        <a:bodyPr/>
        <a:lstStyle/>
        <a:p>
          <a:endParaRPr lang="es-MX"/>
        </a:p>
      </dgm:t>
    </dgm:pt>
    <dgm:pt modelId="{CFADAD7C-8757-4BA6-9F28-4FE95E5746C8}">
      <dgm:prSet phldrT="[Texto]" custT="1"/>
      <dgm:spPr/>
      <dgm:t>
        <a:bodyPr/>
        <a:lstStyle/>
        <a:p>
          <a:pPr algn="just"/>
          <a:r>
            <a:rPr lang="es-MX" sz="1500" dirty="0">
              <a:latin typeface="Century Gothic" panose="020B0502020202020204" pitchFamily="34" charset="0"/>
            </a:rPr>
            <a:t>La realizará la Cámara de Diputados a través de la </a:t>
          </a:r>
          <a:r>
            <a:rPr lang="es-MX" sz="1500" b="1" dirty="0">
              <a:solidFill>
                <a:schemeClr val="tx1"/>
              </a:solidFill>
              <a:latin typeface="Century Gothic" panose="020B0502020202020204" pitchFamily="34" charset="0"/>
            </a:rPr>
            <a:t>Auditoría Superior de la Federación (ASF)</a:t>
          </a:r>
          <a:r>
            <a:rPr lang="es-MX" sz="1500" dirty="0">
              <a:latin typeface="Century Gothic" panose="020B0502020202020204" pitchFamily="34" charset="0"/>
            </a:rPr>
            <a:t>:</a:t>
          </a:r>
        </a:p>
        <a:p>
          <a:pPr algn="just"/>
          <a:r>
            <a:rPr lang="es-MX" sz="1500" dirty="0">
              <a:latin typeface="Century Gothic" panose="020B0502020202020204" pitchFamily="34" charset="0"/>
            </a:rPr>
            <a:t>a) Si </a:t>
          </a:r>
          <a:r>
            <a:rPr lang="es-MX" sz="1500" u="none" dirty="0">
              <a:latin typeface="Century Gothic" panose="020B0502020202020204" pitchFamily="34" charset="0"/>
            </a:rPr>
            <a:t>aparecieran discrepancias </a:t>
          </a:r>
          <a:r>
            <a:rPr lang="es-MX" sz="1500" dirty="0">
              <a:latin typeface="Century Gothic" panose="020B0502020202020204" pitchFamily="34" charset="0"/>
            </a:rPr>
            <a:t>se determinarán las </a:t>
          </a:r>
          <a:r>
            <a:rPr lang="es-MX" sz="1500" u="sng" dirty="0">
              <a:latin typeface="Century Gothic" panose="020B0502020202020204" pitchFamily="34" charset="0"/>
            </a:rPr>
            <a:t>responsabilidades de acuerdo con la Ley</a:t>
          </a:r>
          <a:r>
            <a:rPr lang="es-MX" sz="1500" dirty="0">
              <a:latin typeface="Century Gothic" panose="020B0502020202020204" pitchFamily="34" charset="0"/>
            </a:rPr>
            <a:t>;</a:t>
          </a:r>
        </a:p>
        <a:p>
          <a:pPr algn="just"/>
          <a:r>
            <a:rPr lang="es-MX" sz="1500" dirty="0">
              <a:latin typeface="Century Gothic" panose="020B0502020202020204" pitchFamily="34" charset="0"/>
            </a:rPr>
            <a:t>b) En el caso de la </a:t>
          </a:r>
          <a:r>
            <a:rPr lang="es-MX" sz="1500" b="0" u="none" dirty="0">
              <a:latin typeface="Century Gothic" panose="020B0502020202020204" pitchFamily="34" charset="0"/>
            </a:rPr>
            <a:t>revisión de los objetivos de programas</a:t>
          </a:r>
          <a:r>
            <a:rPr lang="es-MX" sz="1500" dirty="0">
              <a:latin typeface="Century Gothic" panose="020B0502020202020204" pitchFamily="34" charset="0"/>
            </a:rPr>
            <a:t>, dicha autoridad sólo podrá </a:t>
          </a:r>
          <a:r>
            <a:rPr lang="es-MX" sz="1500" u="sng" dirty="0">
              <a:latin typeface="Century Gothic" panose="020B0502020202020204" pitchFamily="34" charset="0"/>
            </a:rPr>
            <a:t>emitir  recomendaciones</a:t>
          </a:r>
          <a:r>
            <a:rPr lang="es-MX" sz="1500" dirty="0">
              <a:latin typeface="Century Gothic" panose="020B0502020202020204" pitchFamily="34" charset="0"/>
            </a:rPr>
            <a:t>.</a:t>
          </a:r>
        </a:p>
      </dgm:t>
    </dgm:pt>
    <dgm:pt modelId="{4634DDA7-C039-4D01-8B10-BBA473247A9D}" type="parTrans" cxnId="{CB25F9A1-1D5E-4425-827F-91D8E63D3EFC}">
      <dgm:prSet/>
      <dgm:spPr/>
      <dgm:t>
        <a:bodyPr/>
        <a:lstStyle/>
        <a:p>
          <a:endParaRPr lang="es-MX"/>
        </a:p>
      </dgm:t>
    </dgm:pt>
    <dgm:pt modelId="{6B06C24B-DA79-447B-8888-187AC02D8814}" type="sibTrans" cxnId="{CB25F9A1-1D5E-4425-827F-91D8E63D3EFC}">
      <dgm:prSet/>
      <dgm:spPr/>
      <dgm:t>
        <a:bodyPr/>
        <a:lstStyle/>
        <a:p>
          <a:endParaRPr lang="es-MX"/>
        </a:p>
      </dgm:t>
    </dgm:pt>
    <dgm:pt modelId="{9E6D5FC3-E43E-4B3E-B454-F15C51808C79}">
      <dgm:prSet phldrT="[Texto]" custT="1"/>
      <dgm:spPr/>
      <dgm:t>
        <a:bodyPr/>
        <a:lstStyle/>
        <a:p>
          <a:pPr algn="just"/>
          <a:r>
            <a:rPr lang="es-MX" sz="1800" dirty="0">
              <a:latin typeface="Century Gothic" panose="020B0502020202020204" pitchFamily="34" charset="0"/>
            </a:rPr>
            <a:t>La Cuenta Pública del ejercicio fiscal correspondiente </a:t>
          </a:r>
          <a:r>
            <a:rPr lang="es-MX" sz="1800" b="1" dirty="0">
              <a:solidFill>
                <a:schemeClr val="tx1"/>
              </a:solidFill>
              <a:latin typeface="Century Gothic" panose="020B0502020202020204" pitchFamily="34" charset="0"/>
            </a:rPr>
            <a:t>deberá ser presentada a la Cámara de Diputados </a:t>
          </a:r>
          <a:r>
            <a:rPr lang="es-MX" sz="1800" dirty="0">
              <a:latin typeface="Century Gothic" panose="020B0502020202020204" pitchFamily="34" charset="0"/>
            </a:rPr>
            <a:t>a más tardar el </a:t>
          </a:r>
          <a:r>
            <a:rPr lang="es-MX" sz="1800" b="1" dirty="0">
              <a:solidFill>
                <a:schemeClr val="accent4">
                  <a:lumMod val="40000"/>
                  <a:lumOff val="60000"/>
                </a:schemeClr>
              </a:solidFill>
              <a:latin typeface="Century Gothic" panose="020B0502020202020204" pitchFamily="34" charset="0"/>
            </a:rPr>
            <a:t>30 de abril del año siguiente.</a:t>
          </a:r>
        </a:p>
      </dgm:t>
    </dgm:pt>
    <dgm:pt modelId="{1C8F9AF1-7DCA-45D5-93A1-CA76B9555A07}" type="parTrans" cxnId="{4BF6FA6D-E52A-4745-BF02-605D4F94E651}">
      <dgm:prSet/>
      <dgm:spPr/>
      <dgm:t>
        <a:bodyPr/>
        <a:lstStyle/>
        <a:p>
          <a:endParaRPr lang="es-MX"/>
        </a:p>
      </dgm:t>
    </dgm:pt>
    <dgm:pt modelId="{84015509-4A11-4D24-809A-7D553FE0D651}" type="sibTrans" cxnId="{4BF6FA6D-E52A-4745-BF02-605D4F94E651}">
      <dgm:prSet/>
      <dgm:spPr/>
      <dgm:t>
        <a:bodyPr/>
        <a:lstStyle/>
        <a:p>
          <a:endParaRPr lang="es-MX"/>
        </a:p>
      </dgm:t>
    </dgm:pt>
    <dgm:pt modelId="{621F93A6-1270-4F86-9377-79BDADCA420B}">
      <dgm:prSet phldrT="[Texto]" custT="1"/>
      <dgm:spPr/>
      <dgm:t>
        <a:bodyPr/>
        <a:lstStyle/>
        <a:p>
          <a:pPr algn="just"/>
          <a:r>
            <a:rPr lang="es-MX" sz="1600" dirty="0">
              <a:latin typeface="Century Gothic" panose="020B0502020202020204" pitchFamily="34" charset="0"/>
            </a:rPr>
            <a:t>La Cámara </a:t>
          </a:r>
          <a:r>
            <a:rPr lang="es-MX" sz="1600" b="1" dirty="0">
              <a:solidFill>
                <a:schemeClr val="tx1"/>
              </a:solidFill>
              <a:latin typeface="Century Gothic" panose="020B0502020202020204" pitchFamily="34" charset="0"/>
            </a:rPr>
            <a:t>concluirá la revisión </a:t>
          </a:r>
          <a:r>
            <a:rPr lang="es-MX" sz="1600" dirty="0">
              <a:latin typeface="Century Gothic" panose="020B0502020202020204" pitchFamily="34" charset="0"/>
            </a:rPr>
            <a:t>de la Cuenta Pública </a:t>
          </a:r>
          <a:r>
            <a:rPr lang="es-MX" sz="1600" b="1" dirty="0">
              <a:solidFill>
                <a:schemeClr val="accent4">
                  <a:lumMod val="40000"/>
                  <a:lumOff val="60000"/>
                </a:schemeClr>
              </a:solidFill>
              <a:latin typeface="Century Gothic" panose="020B0502020202020204" pitchFamily="34" charset="0"/>
            </a:rPr>
            <a:t>a más tardar el 31 de octubre del año siguiente al de su presentación</a:t>
          </a:r>
          <a:r>
            <a:rPr lang="es-MX" sz="1600" b="1" dirty="0">
              <a:latin typeface="Century Gothic" panose="020B0502020202020204" pitchFamily="34" charset="0"/>
            </a:rPr>
            <a:t>, </a:t>
          </a:r>
          <a:r>
            <a:rPr lang="es-MX" sz="1600" dirty="0">
              <a:latin typeface="Century Gothic" panose="020B0502020202020204" pitchFamily="34" charset="0"/>
            </a:rPr>
            <a:t>sin menoscabo de que el trámite de las observaciones, recomendaciones y acciones promovidas por la ASF, seguirá su curso en términos de lo dispuesto en el art. 79 Constitucional.  </a:t>
          </a:r>
        </a:p>
      </dgm:t>
    </dgm:pt>
    <dgm:pt modelId="{9699FF8F-4A49-4242-A989-525DF8E0545B}" type="parTrans" cxnId="{EEB2322C-E7AD-461B-9B00-51378BE688F8}">
      <dgm:prSet/>
      <dgm:spPr/>
      <dgm:t>
        <a:bodyPr/>
        <a:lstStyle/>
        <a:p>
          <a:endParaRPr lang="es-MX"/>
        </a:p>
      </dgm:t>
    </dgm:pt>
    <dgm:pt modelId="{88DC3427-5B1C-46C9-8E74-765EFB93A81A}" type="sibTrans" cxnId="{EEB2322C-E7AD-461B-9B00-51378BE688F8}">
      <dgm:prSet/>
      <dgm:spPr/>
      <dgm:t>
        <a:bodyPr/>
        <a:lstStyle/>
        <a:p>
          <a:endParaRPr lang="es-MX"/>
        </a:p>
      </dgm:t>
    </dgm:pt>
    <dgm:pt modelId="{D79660F2-AA93-4DF5-BEA3-FB2DEBF3FF31}" type="pres">
      <dgm:prSet presAssocID="{EBE1F3BC-2DDD-4BB9-B223-8EBB7DC4A227}" presName="CompostProcess" presStyleCnt="0">
        <dgm:presLayoutVars>
          <dgm:dir/>
          <dgm:resizeHandles val="exact"/>
        </dgm:presLayoutVars>
      </dgm:prSet>
      <dgm:spPr/>
    </dgm:pt>
    <dgm:pt modelId="{4A153151-6976-4D05-B054-EFABDCF4BC1C}" type="pres">
      <dgm:prSet presAssocID="{EBE1F3BC-2DDD-4BB9-B223-8EBB7DC4A227}" presName="arrow" presStyleLbl="bgShp" presStyleIdx="0" presStyleCnt="1" custScaleX="117647" custLinFactNeighborX="-115" custLinFactNeighborY="1379"/>
      <dgm:spPr/>
    </dgm:pt>
    <dgm:pt modelId="{E0FD14DD-6902-46BA-B886-1C2BF2FD63A5}" type="pres">
      <dgm:prSet presAssocID="{EBE1F3BC-2DDD-4BB9-B223-8EBB7DC4A227}" presName="linearProcess" presStyleCnt="0"/>
      <dgm:spPr/>
    </dgm:pt>
    <dgm:pt modelId="{0E27D922-A2B9-4B2B-9D9E-80FCE60E6881}" type="pres">
      <dgm:prSet presAssocID="{97992651-1298-4A81-AF67-6BF9A1DBF0D2}" presName="textNode" presStyleLbl="node1" presStyleIdx="0" presStyleCnt="4" custScaleY="210770" custLinFactNeighborX="7233" custLinFactNeighborY="15252">
        <dgm:presLayoutVars>
          <dgm:bulletEnabled val="1"/>
        </dgm:presLayoutVars>
      </dgm:prSet>
      <dgm:spPr/>
    </dgm:pt>
    <dgm:pt modelId="{B7F59D3F-9CC4-43DB-BA41-BD30C8119D77}" type="pres">
      <dgm:prSet presAssocID="{52D1E12C-4D68-485A-AB6F-EB3DD03899C4}" presName="sibTrans" presStyleCnt="0"/>
      <dgm:spPr/>
    </dgm:pt>
    <dgm:pt modelId="{61414C3F-2F50-4AF5-98DB-AE136CC0C188}" type="pres">
      <dgm:prSet presAssocID="{CFADAD7C-8757-4BA6-9F28-4FE95E5746C8}" presName="textNode" presStyleLbl="node1" presStyleIdx="1" presStyleCnt="4" custScaleY="210034" custLinFactNeighborX="-23600" custLinFactNeighborY="18095">
        <dgm:presLayoutVars>
          <dgm:bulletEnabled val="1"/>
        </dgm:presLayoutVars>
      </dgm:prSet>
      <dgm:spPr/>
    </dgm:pt>
    <dgm:pt modelId="{A37715D7-086C-44F1-BD37-EDC70CDEA810}" type="pres">
      <dgm:prSet presAssocID="{6B06C24B-DA79-447B-8888-187AC02D8814}" presName="sibTrans" presStyleCnt="0"/>
      <dgm:spPr/>
    </dgm:pt>
    <dgm:pt modelId="{6DE2D171-48DA-438F-AF51-71A33F46C03E}" type="pres">
      <dgm:prSet presAssocID="{9E6D5FC3-E43E-4B3E-B454-F15C51808C79}" presName="textNode" presStyleLbl="node1" presStyleIdx="2" presStyleCnt="4" custScaleY="208260" custLinFactNeighborX="-16748" custLinFactNeighborY="17659">
        <dgm:presLayoutVars>
          <dgm:bulletEnabled val="1"/>
        </dgm:presLayoutVars>
      </dgm:prSet>
      <dgm:spPr/>
    </dgm:pt>
    <dgm:pt modelId="{930E2232-5A0B-4665-A5D3-891CF3DB5168}" type="pres">
      <dgm:prSet presAssocID="{84015509-4A11-4D24-809A-7D553FE0D651}" presName="sibTrans" presStyleCnt="0"/>
      <dgm:spPr/>
    </dgm:pt>
    <dgm:pt modelId="{40843BEE-60E7-4A0B-9775-6DA0BB87C6BF}" type="pres">
      <dgm:prSet presAssocID="{621F93A6-1270-4F86-9377-79BDADCA420B}" presName="textNode" presStyleLbl="node1" presStyleIdx="3" presStyleCnt="4" custScaleY="206652" custLinFactNeighborX="27857" custLinFactNeighborY="15653">
        <dgm:presLayoutVars>
          <dgm:bulletEnabled val="1"/>
        </dgm:presLayoutVars>
      </dgm:prSet>
      <dgm:spPr/>
    </dgm:pt>
  </dgm:ptLst>
  <dgm:cxnLst>
    <dgm:cxn modelId="{8247DC20-F519-4500-B0D5-8F64140020F6}" type="presOf" srcId="{EBE1F3BC-2DDD-4BB9-B223-8EBB7DC4A227}" destId="{D79660F2-AA93-4DF5-BEA3-FB2DEBF3FF31}" srcOrd="0" destOrd="0" presId="urn:microsoft.com/office/officeart/2005/8/layout/hProcess9"/>
    <dgm:cxn modelId="{EEB2322C-E7AD-461B-9B00-51378BE688F8}" srcId="{EBE1F3BC-2DDD-4BB9-B223-8EBB7DC4A227}" destId="{621F93A6-1270-4F86-9377-79BDADCA420B}" srcOrd="3" destOrd="0" parTransId="{9699FF8F-4A49-4242-A989-525DF8E0545B}" sibTransId="{88DC3427-5B1C-46C9-8E74-765EFB93A81A}"/>
    <dgm:cxn modelId="{CB088144-70B4-4206-8F69-F1151F278DDF}" type="presOf" srcId="{97992651-1298-4A81-AF67-6BF9A1DBF0D2}" destId="{0E27D922-A2B9-4B2B-9D9E-80FCE60E6881}" srcOrd="0" destOrd="0" presId="urn:microsoft.com/office/officeart/2005/8/layout/hProcess9"/>
    <dgm:cxn modelId="{4BF6FA6D-E52A-4745-BF02-605D4F94E651}" srcId="{EBE1F3BC-2DDD-4BB9-B223-8EBB7DC4A227}" destId="{9E6D5FC3-E43E-4B3E-B454-F15C51808C79}" srcOrd="2" destOrd="0" parTransId="{1C8F9AF1-7DCA-45D5-93A1-CA76B9555A07}" sibTransId="{84015509-4A11-4D24-809A-7D553FE0D651}"/>
    <dgm:cxn modelId="{A5780379-0179-4754-AF83-94C189EF6CBD}" type="presOf" srcId="{621F93A6-1270-4F86-9377-79BDADCA420B}" destId="{40843BEE-60E7-4A0B-9775-6DA0BB87C6BF}" srcOrd="0" destOrd="0" presId="urn:microsoft.com/office/officeart/2005/8/layout/hProcess9"/>
    <dgm:cxn modelId="{23883D7D-619F-430D-9F7D-63FB5AB97018}" type="presOf" srcId="{CFADAD7C-8757-4BA6-9F28-4FE95E5746C8}" destId="{61414C3F-2F50-4AF5-98DB-AE136CC0C188}" srcOrd="0" destOrd="0" presId="urn:microsoft.com/office/officeart/2005/8/layout/hProcess9"/>
    <dgm:cxn modelId="{0BAF2A81-49BA-4390-8DB0-9F876CDD41B9}" srcId="{EBE1F3BC-2DDD-4BB9-B223-8EBB7DC4A227}" destId="{97992651-1298-4A81-AF67-6BF9A1DBF0D2}" srcOrd="0" destOrd="0" parTransId="{E592B8BF-5C89-487E-9EF6-521055B9598E}" sibTransId="{52D1E12C-4D68-485A-AB6F-EB3DD03899C4}"/>
    <dgm:cxn modelId="{0DF4C98D-AE40-484D-A2C4-65C75815A075}" type="presOf" srcId="{9E6D5FC3-E43E-4B3E-B454-F15C51808C79}" destId="{6DE2D171-48DA-438F-AF51-71A33F46C03E}" srcOrd="0" destOrd="0" presId="urn:microsoft.com/office/officeart/2005/8/layout/hProcess9"/>
    <dgm:cxn modelId="{CB25F9A1-1D5E-4425-827F-91D8E63D3EFC}" srcId="{EBE1F3BC-2DDD-4BB9-B223-8EBB7DC4A227}" destId="{CFADAD7C-8757-4BA6-9F28-4FE95E5746C8}" srcOrd="1" destOrd="0" parTransId="{4634DDA7-C039-4D01-8B10-BBA473247A9D}" sibTransId="{6B06C24B-DA79-447B-8888-187AC02D8814}"/>
    <dgm:cxn modelId="{667B8093-4463-45F1-8D9F-617FC56CBEC8}" type="presParOf" srcId="{D79660F2-AA93-4DF5-BEA3-FB2DEBF3FF31}" destId="{4A153151-6976-4D05-B054-EFABDCF4BC1C}" srcOrd="0" destOrd="0" presId="urn:microsoft.com/office/officeart/2005/8/layout/hProcess9"/>
    <dgm:cxn modelId="{0FF94E05-A5C9-4F5E-96E2-8E8C6F197677}" type="presParOf" srcId="{D79660F2-AA93-4DF5-BEA3-FB2DEBF3FF31}" destId="{E0FD14DD-6902-46BA-B886-1C2BF2FD63A5}" srcOrd="1" destOrd="0" presId="urn:microsoft.com/office/officeart/2005/8/layout/hProcess9"/>
    <dgm:cxn modelId="{152E6D1F-6248-4BDB-B3C5-663AB3F33CBE}" type="presParOf" srcId="{E0FD14DD-6902-46BA-B886-1C2BF2FD63A5}" destId="{0E27D922-A2B9-4B2B-9D9E-80FCE60E6881}" srcOrd="0" destOrd="0" presId="urn:microsoft.com/office/officeart/2005/8/layout/hProcess9"/>
    <dgm:cxn modelId="{70B6E232-3C08-47D8-B80C-9CB9C7E6782C}" type="presParOf" srcId="{E0FD14DD-6902-46BA-B886-1C2BF2FD63A5}" destId="{B7F59D3F-9CC4-43DB-BA41-BD30C8119D77}" srcOrd="1" destOrd="0" presId="urn:microsoft.com/office/officeart/2005/8/layout/hProcess9"/>
    <dgm:cxn modelId="{247640BE-7203-43DE-8C88-630085CCDAD4}" type="presParOf" srcId="{E0FD14DD-6902-46BA-B886-1C2BF2FD63A5}" destId="{61414C3F-2F50-4AF5-98DB-AE136CC0C188}" srcOrd="2" destOrd="0" presId="urn:microsoft.com/office/officeart/2005/8/layout/hProcess9"/>
    <dgm:cxn modelId="{5DF4CA19-A598-4EF9-A2E5-7C058BFDF549}" type="presParOf" srcId="{E0FD14DD-6902-46BA-B886-1C2BF2FD63A5}" destId="{A37715D7-086C-44F1-BD37-EDC70CDEA810}" srcOrd="3" destOrd="0" presId="urn:microsoft.com/office/officeart/2005/8/layout/hProcess9"/>
    <dgm:cxn modelId="{C40775BD-7AEF-410B-8B0C-881EE1BB07FF}" type="presParOf" srcId="{E0FD14DD-6902-46BA-B886-1C2BF2FD63A5}" destId="{6DE2D171-48DA-438F-AF51-71A33F46C03E}" srcOrd="4" destOrd="0" presId="urn:microsoft.com/office/officeart/2005/8/layout/hProcess9"/>
    <dgm:cxn modelId="{FDCB5F69-8229-4F0A-BB0B-E6E2D96C7B05}" type="presParOf" srcId="{E0FD14DD-6902-46BA-B886-1C2BF2FD63A5}" destId="{930E2232-5A0B-4665-A5D3-891CF3DB5168}" srcOrd="5" destOrd="0" presId="urn:microsoft.com/office/officeart/2005/8/layout/hProcess9"/>
    <dgm:cxn modelId="{34BF9454-22D5-42BF-A132-792FF070C1E8}" type="presParOf" srcId="{E0FD14DD-6902-46BA-B886-1C2BF2FD63A5}" destId="{40843BEE-60E7-4A0B-9775-6DA0BB87C6B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40CB76-4657-4CAB-80D0-B4FFB15AB3CF}"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MX"/>
        </a:p>
      </dgm:t>
    </dgm:pt>
    <dgm:pt modelId="{825705D6-8EED-4D2D-A605-995BF4F37B8F}">
      <dgm:prSet phldrT="[Texto]" custT="1"/>
      <dgm:spPr/>
      <dgm:t>
        <a:bodyPr/>
        <a:lstStyle/>
        <a:p>
          <a:pPr>
            <a:buFont typeface="Arial" panose="020B0604020202020204" pitchFamily="34" charset="0"/>
            <a:buChar char="•"/>
          </a:pPr>
          <a:r>
            <a:rPr lang="es-MX" sz="1800" b="0" i="0">
              <a:effectLst/>
              <a:latin typeface="Century Gothic" panose="020B0502020202020204" pitchFamily="34" charset="0"/>
            </a:rPr>
            <a:t>Tomo I Resultados Generales</a:t>
          </a:r>
          <a:endParaRPr lang="es-MX" sz="1800" dirty="0">
            <a:latin typeface="Century Gothic" panose="020B0502020202020204" pitchFamily="34" charset="0"/>
          </a:endParaRPr>
        </a:p>
      </dgm:t>
    </dgm:pt>
    <dgm:pt modelId="{3D3412F7-0BD2-4B96-A711-0D75ACFE56E5}" type="parTrans" cxnId="{F488664F-5356-4423-9C5E-A1B97833CF25}">
      <dgm:prSet/>
      <dgm:spPr/>
      <dgm:t>
        <a:bodyPr/>
        <a:lstStyle/>
        <a:p>
          <a:endParaRPr lang="es-MX" sz="1800">
            <a:latin typeface="Century Gothic" panose="020B0502020202020204" pitchFamily="34" charset="0"/>
          </a:endParaRPr>
        </a:p>
      </dgm:t>
    </dgm:pt>
    <dgm:pt modelId="{31793341-C81C-4604-A151-CA22035EAEF3}" type="sibTrans" cxnId="{F488664F-5356-4423-9C5E-A1B97833CF25}">
      <dgm:prSet/>
      <dgm:spPr/>
      <dgm:t>
        <a:bodyPr/>
        <a:lstStyle/>
        <a:p>
          <a:endParaRPr lang="es-MX" sz="1800">
            <a:latin typeface="Century Gothic" panose="020B0502020202020204" pitchFamily="34" charset="0"/>
          </a:endParaRPr>
        </a:p>
      </dgm:t>
    </dgm:pt>
    <dgm:pt modelId="{EBDC94BC-7192-4845-B057-FFEC3127703C}">
      <dgm:prSet phldrT="[Texto]" custT="1"/>
      <dgm:spPr/>
      <dgm:t>
        <a:bodyPr/>
        <a:lstStyle/>
        <a:p>
          <a:pPr>
            <a:buFont typeface="Arial" panose="020B0604020202020204" pitchFamily="34" charset="0"/>
            <a:buChar char="•"/>
          </a:pPr>
          <a:r>
            <a:rPr lang="es-MX" sz="1800" b="0" i="0">
              <a:effectLst/>
              <a:latin typeface="Century Gothic" panose="020B0502020202020204" pitchFamily="34" charset="0"/>
            </a:rPr>
            <a:t>Tomo II Gobierno Federal</a:t>
          </a:r>
          <a:endParaRPr lang="es-MX" sz="1800" dirty="0">
            <a:latin typeface="Century Gothic" panose="020B0502020202020204" pitchFamily="34" charset="0"/>
          </a:endParaRPr>
        </a:p>
      </dgm:t>
    </dgm:pt>
    <dgm:pt modelId="{1EAD4FE9-119E-4AB3-9B6A-E42388993F6C}" type="parTrans" cxnId="{976D1624-900C-46F1-905D-E625EB14DFAE}">
      <dgm:prSet/>
      <dgm:spPr/>
      <dgm:t>
        <a:bodyPr/>
        <a:lstStyle/>
        <a:p>
          <a:endParaRPr lang="es-MX" sz="1800">
            <a:latin typeface="Century Gothic" panose="020B0502020202020204" pitchFamily="34" charset="0"/>
          </a:endParaRPr>
        </a:p>
      </dgm:t>
    </dgm:pt>
    <dgm:pt modelId="{7BD080A1-BF2E-4EB4-AE0A-635F48DFFB3D}" type="sibTrans" cxnId="{976D1624-900C-46F1-905D-E625EB14DFAE}">
      <dgm:prSet/>
      <dgm:spPr/>
      <dgm:t>
        <a:bodyPr/>
        <a:lstStyle/>
        <a:p>
          <a:endParaRPr lang="es-MX" sz="1800">
            <a:latin typeface="Century Gothic" panose="020B0502020202020204" pitchFamily="34" charset="0"/>
          </a:endParaRPr>
        </a:p>
      </dgm:t>
    </dgm:pt>
    <dgm:pt modelId="{B15E333D-8A0D-4407-B884-48024C757F11}">
      <dgm:prSet phldrT="[Texto]" custT="1"/>
      <dgm:spPr/>
      <dgm:t>
        <a:bodyPr/>
        <a:lstStyle/>
        <a:p>
          <a:pPr>
            <a:buFont typeface="Arial" panose="020B0604020202020204" pitchFamily="34" charset="0"/>
            <a:buChar char="•"/>
          </a:pPr>
          <a:r>
            <a:rPr lang="es-MX" sz="1800" b="0" i="0">
              <a:effectLst/>
              <a:latin typeface="Century Gothic" panose="020B0502020202020204" pitchFamily="34" charset="0"/>
            </a:rPr>
            <a:t>Tomo III Poder Ejecutivo</a:t>
          </a:r>
          <a:endParaRPr lang="es-MX" sz="1800" dirty="0">
            <a:latin typeface="Century Gothic" panose="020B0502020202020204" pitchFamily="34" charset="0"/>
          </a:endParaRPr>
        </a:p>
      </dgm:t>
    </dgm:pt>
    <dgm:pt modelId="{1A731AC0-8325-4042-A290-A411B9D0CA24}" type="parTrans" cxnId="{EF987A26-F2F8-436E-9FF1-769AFF2EFF03}">
      <dgm:prSet/>
      <dgm:spPr/>
      <dgm:t>
        <a:bodyPr/>
        <a:lstStyle/>
        <a:p>
          <a:endParaRPr lang="es-MX" sz="1800">
            <a:latin typeface="Century Gothic" panose="020B0502020202020204" pitchFamily="34" charset="0"/>
          </a:endParaRPr>
        </a:p>
      </dgm:t>
    </dgm:pt>
    <dgm:pt modelId="{B180AC4F-031E-446D-A356-221E0F0AD42B}" type="sibTrans" cxnId="{EF987A26-F2F8-436E-9FF1-769AFF2EFF03}">
      <dgm:prSet/>
      <dgm:spPr/>
      <dgm:t>
        <a:bodyPr/>
        <a:lstStyle/>
        <a:p>
          <a:endParaRPr lang="es-MX" sz="1800">
            <a:latin typeface="Century Gothic" panose="020B0502020202020204" pitchFamily="34" charset="0"/>
          </a:endParaRPr>
        </a:p>
      </dgm:t>
    </dgm:pt>
    <dgm:pt modelId="{233E9432-11B6-406A-B377-9931AF21AA0C}">
      <dgm:prSet phldrT="[Texto]" custT="1"/>
      <dgm:spPr/>
      <dgm:t>
        <a:bodyPr/>
        <a:lstStyle/>
        <a:p>
          <a:pPr>
            <a:buFont typeface="Arial" panose="020B0604020202020204" pitchFamily="34" charset="0"/>
            <a:buChar char="•"/>
          </a:pPr>
          <a:r>
            <a:rPr lang="es-MX" sz="1800" b="0" i="0">
              <a:effectLst/>
              <a:latin typeface="Century Gothic" panose="020B0502020202020204" pitchFamily="34" charset="0"/>
            </a:rPr>
            <a:t>Tomo VIII Empresas Productivas del Estado</a:t>
          </a:r>
          <a:endParaRPr lang="es-MX" sz="1800" dirty="0">
            <a:latin typeface="Century Gothic" panose="020B0502020202020204" pitchFamily="34" charset="0"/>
          </a:endParaRPr>
        </a:p>
      </dgm:t>
    </dgm:pt>
    <dgm:pt modelId="{3C04E936-E35F-4E00-824D-E08197903C08}" type="parTrans" cxnId="{4CFD3D5E-634E-44DD-9D20-56CCB2207F61}">
      <dgm:prSet/>
      <dgm:spPr/>
      <dgm:t>
        <a:bodyPr/>
        <a:lstStyle/>
        <a:p>
          <a:endParaRPr lang="es-MX" sz="1800">
            <a:latin typeface="Century Gothic" panose="020B0502020202020204" pitchFamily="34" charset="0"/>
          </a:endParaRPr>
        </a:p>
      </dgm:t>
    </dgm:pt>
    <dgm:pt modelId="{52CF645B-345E-4EF8-8A7B-7A6672B44B1E}" type="sibTrans" cxnId="{4CFD3D5E-634E-44DD-9D20-56CCB2207F61}">
      <dgm:prSet/>
      <dgm:spPr/>
      <dgm:t>
        <a:bodyPr/>
        <a:lstStyle/>
        <a:p>
          <a:endParaRPr lang="es-MX" sz="1800">
            <a:latin typeface="Century Gothic" panose="020B0502020202020204" pitchFamily="34" charset="0"/>
          </a:endParaRPr>
        </a:p>
      </dgm:t>
    </dgm:pt>
    <dgm:pt modelId="{B9E91EA0-AF6E-4621-BB19-3E7FBA8F03EE}">
      <dgm:prSet phldrT="[Texto]" custT="1"/>
      <dgm:spPr/>
      <dgm:t>
        <a:bodyPr/>
        <a:lstStyle/>
        <a:p>
          <a:pPr>
            <a:buFont typeface="Arial" panose="020B0604020202020204" pitchFamily="34" charset="0"/>
            <a:buChar char="•"/>
          </a:pPr>
          <a:r>
            <a:rPr lang="es-MX" sz="1800" b="0" i="0">
              <a:effectLst/>
              <a:latin typeface="Century Gothic" panose="020B0502020202020204" pitchFamily="34" charset="0"/>
            </a:rPr>
            <a:t>Tomo IV Poder Legislativo</a:t>
          </a:r>
          <a:endParaRPr lang="es-MX" sz="1800" dirty="0">
            <a:latin typeface="Century Gothic" panose="020B0502020202020204" pitchFamily="34" charset="0"/>
          </a:endParaRPr>
        </a:p>
      </dgm:t>
    </dgm:pt>
    <dgm:pt modelId="{B7C99C24-4686-43D7-BB45-4D6743310828}" type="parTrans" cxnId="{33B33AD3-EB61-4A70-8EDE-B576C1CA3561}">
      <dgm:prSet/>
      <dgm:spPr/>
      <dgm:t>
        <a:bodyPr/>
        <a:lstStyle/>
        <a:p>
          <a:endParaRPr lang="es-MX" sz="1800">
            <a:latin typeface="Century Gothic" panose="020B0502020202020204" pitchFamily="34" charset="0"/>
          </a:endParaRPr>
        </a:p>
      </dgm:t>
    </dgm:pt>
    <dgm:pt modelId="{91DFC378-D508-408A-A18B-C3D63D2FDE7A}" type="sibTrans" cxnId="{33B33AD3-EB61-4A70-8EDE-B576C1CA3561}">
      <dgm:prSet/>
      <dgm:spPr/>
      <dgm:t>
        <a:bodyPr/>
        <a:lstStyle/>
        <a:p>
          <a:endParaRPr lang="es-MX" sz="1800">
            <a:latin typeface="Century Gothic" panose="020B0502020202020204" pitchFamily="34" charset="0"/>
          </a:endParaRPr>
        </a:p>
      </dgm:t>
    </dgm:pt>
    <dgm:pt modelId="{CBB9DF43-DC35-45E3-A55D-B0DEFAB0BE0B}">
      <dgm:prSet phldrT="[Texto]" custT="1"/>
      <dgm:spPr/>
      <dgm:t>
        <a:bodyPr/>
        <a:lstStyle/>
        <a:p>
          <a:pPr>
            <a:buFont typeface="Arial" panose="020B0604020202020204" pitchFamily="34" charset="0"/>
            <a:buChar char="•"/>
          </a:pPr>
          <a:r>
            <a:rPr lang="es-MX" sz="1800" b="0" i="0">
              <a:effectLst/>
              <a:latin typeface="Century Gothic" panose="020B0502020202020204" pitchFamily="34" charset="0"/>
            </a:rPr>
            <a:t>Tomo V Poder Judicial</a:t>
          </a:r>
          <a:endParaRPr lang="es-MX" sz="1800" dirty="0">
            <a:latin typeface="Century Gothic" panose="020B0502020202020204" pitchFamily="34" charset="0"/>
          </a:endParaRPr>
        </a:p>
      </dgm:t>
    </dgm:pt>
    <dgm:pt modelId="{0781057D-05A5-42C3-8C9F-DCD3456F2664}" type="parTrans" cxnId="{FF9B3568-C086-4A03-BC69-26AE31FC921C}">
      <dgm:prSet/>
      <dgm:spPr/>
      <dgm:t>
        <a:bodyPr/>
        <a:lstStyle/>
        <a:p>
          <a:endParaRPr lang="es-MX" sz="1800">
            <a:latin typeface="Century Gothic" panose="020B0502020202020204" pitchFamily="34" charset="0"/>
          </a:endParaRPr>
        </a:p>
      </dgm:t>
    </dgm:pt>
    <dgm:pt modelId="{B67BC857-982E-465C-8FE4-8BAE5C2E5C67}" type="sibTrans" cxnId="{FF9B3568-C086-4A03-BC69-26AE31FC921C}">
      <dgm:prSet/>
      <dgm:spPr/>
      <dgm:t>
        <a:bodyPr/>
        <a:lstStyle/>
        <a:p>
          <a:endParaRPr lang="es-MX" sz="1800">
            <a:latin typeface="Century Gothic" panose="020B0502020202020204" pitchFamily="34" charset="0"/>
          </a:endParaRPr>
        </a:p>
      </dgm:t>
    </dgm:pt>
    <dgm:pt modelId="{FB0E7EE7-C335-475A-9DE5-98F128671E33}">
      <dgm:prSet phldrT="[Texto]" custT="1"/>
      <dgm:spPr/>
      <dgm:t>
        <a:bodyPr/>
        <a:lstStyle/>
        <a:p>
          <a:pPr>
            <a:buFont typeface="Arial" panose="020B0604020202020204" pitchFamily="34" charset="0"/>
            <a:buChar char="•"/>
          </a:pPr>
          <a:r>
            <a:rPr lang="es-MX" sz="1800" b="0" i="0">
              <a:effectLst/>
              <a:latin typeface="Century Gothic" panose="020B0502020202020204" pitchFamily="34" charset="0"/>
            </a:rPr>
            <a:t>Tomo VI Órganos Autónomos</a:t>
          </a:r>
          <a:endParaRPr lang="es-MX" sz="1800" dirty="0">
            <a:latin typeface="Century Gothic" panose="020B0502020202020204" pitchFamily="34" charset="0"/>
          </a:endParaRPr>
        </a:p>
      </dgm:t>
    </dgm:pt>
    <dgm:pt modelId="{DB1D827D-7083-402A-BF62-A430F7349564}" type="parTrans" cxnId="{34B068D0-B9B7-4FF2-8C2E-EC6F04A91C24}">
      <dgm:prSet/>
      <dgm:spPr/>
      <dgm:t>
        <a:bodyPr/>
        <a:lstStyle/>
        <a:p>
          <a:endParaRPr lang="es-MX" sz="1800">
            <a:latin typeface="Century Gothic" panose="020B0502020202020204" pitchFamily="34" charset="0"/>
          </a:endParaRPr>
        </a:p>
      </dgm:t>
    </dgm:pt>
    <dgm:pt modelId="{A3795852-8513-4441-A9E7-9A4702EC2330}" type="sibTrans" cxnId="{34B068D0-B9B7-4FF2-8C2E-EC6F04A91C24}">
      <dgm:prSet/>
      <dgm:spPr/>
      <dgm:t>
        <a:bodyPr/>
        <a:lstStyle/>
        <a:p>
          <a:endParaRPr lang="es-MX" sz="1800">
            <a:latin typeface="Century Gothic" panose="020B0502020202020204" pitchFamily="34" charset="0"/>
          </a:endParaRPr>
        </a:p>
      </dgm:t>
    </dgm:pt>
    <dgm:pt modelId="{27737FAC-654F-4A50-9DA6-55038A274735}">
      <dgm:prSet phldrT="[Texto]" custT="1"/>
      <dgm:spPr/>
      <dgm:t>
        <a:bodyPr/>
        <a:lstStyle/>
        <a:p>
          <a:pPr>
            <a:buFont typeface="Arial" panose="020B0604020202020204" pitchFamily="34" charset="0"/>
            <a:buChar char="•"/>
          </a:pPr>
          <a:r>
            <a:rPr lang="es-MX" sz="1800" b="0" i="0">
              <a:effectLst/>
              <a:latin typeface="Century Gothic" panose="020B0502020202020204" pitchFamily="34" charset="0"/>
            </a:rPr>
            <a:t>Tomo VII Sector Paraestatal</a:t>
          </a:r>
          <a:endParaRPr lang="es-MX" sz="1800" dirty="0">
            <a:latin typeface="Century Gothic" panose="020B0502020202020204" pitchFamily="34" charset="0"/>
          </a:endParaRPr>
        </a:p>
      </dgm:t>
    </dgm:pt>
    <dgm:pt modelId="{F62EBF1F-0414-4210-A42E-100DB86AF07C}" type="parTrans" cxnId="{3FEB8FDA-B6A6-45FF-A58A-E852EB5DC570}">
      <dgm:prSet/>
      <dgm:spPr/>
      <dgm:t>
        <a:bodyPr/>
        <a:lstStyle/>
        <a:p>
          <a:endParaRPr lang="es-MX" sz="1800">
            <a:latin typeface="Century Gothic" panose="020B0502020202020204" pitchFamily="34" charset="0"/>
          </a:endParaRPr>
        </a:p>
      </dgm:t>
    </dgm:pt>
    <dgm:pt modelId="{CEBF6C3F-0973-47D0-9DC8-65673CB3BE95}" type="sibTrans" cxnId="{3FEB8FDA-B6A6-45FF-A58A-E852EB5DC570}">
      <dgm:prSet/>
      <dgm:spPr/>
      <dgm:t>
        <a:bodyPr/>
        <a:lstStyle/>
        <a:p>
          <a:endParaRPr lang="es-MX" sz="1800">
            <a:latin typeface="Century Gothic" panose="020B0502020202020204" pitchFamily="34" charset="0"/>
          </a:endParaRPr>
        </a:p>
      </dgm:t>
    </dgm:pt>
    <dgm:pt modelId="{D8FB8345-E8C5-4C3C-8000-568F528CB6AA}" type="pres">
      <dgm:prSet presAssocID="{7E40CB76-4657-4CAB-80D0-B4FFB15AB3CF}" presName="linear" presStyleCnt="0">
        <dgm:presLayoutVars>
          <dgm:dir/>
          <dgm:animLvl val="lvl"/>
          <dgm:resizeHandles val="exact"/>
        </dgm:presLayoutVars>
      </dgm:prSet>
      <dgm:spPr/>
    </dgm:pt>
    <dgm:pt modelId="{9987E364-8EAC-49E9-82CF-818C4D484CB8}" type="pres">
      <dgm:prSet presAssocID="{825705D6-8EED-4D2D-A605-995BF4F37B8F}" presName="parentLin" presStyleCnt="0"/>
      <dgm:spPr/>
    </dgm:pt>
    <dgm:pt modelId="{E5B2E061-2162-45C0-90D1-A0620C2BDA20}" type="pres">
      <dgm:prSet presAssocID="{825705D6-8EED-4D2D-A605-995BF4F37B8F}" presName="parentLeftMargin" presStyleLbl="node1" presStyleIdx="0" presStyleCnt="8"/>
      <dgm:spPr/>
    </dgm:pt>
    <dgm:pt modelId="{CE5334C0-E92A-4975-8E23-37FAA546A611}" type="pres">
      <dgm:prSet presAssocID="{825705D6-8EED-4D2D-A605-995BF4F37B8F}" presName="parentText" presStyleLbl="node1" presStyleIdx="0" presStyleCnt="8">
        <dgm:presLayoutVars>
          <dgm:chMax val="0"/>
          <dgm:bulletEnabled val="1"/>
        </dgm:presLayoutVars>
      </dgm:prSet>
      <dgm:spPr/>
    </dgm:pt>
    <dgm:pt modelId="{789E7E5C-D737-45DC-BA1D-3A69C354116B}" type="pres">
      <dgm:prSet presAssocID="{825705D6-8EED-4D2D-A605-995BF4F37B8F}" presName="negativeSpace" presStyleCnt="0"/>
      <dgm:spPr/>
    </dgm:pt>
    <dgm:pt modelId="{A1BE95FB-72B1-416C-9EEC-C608854CEA4A}" type="pres">
      <dgm:prSet presAssocID="{825705D6-8EED-4D2D-A605-995BF4F37B8F}" presName="childText" presStyleLbl="conFgAcc1" presStyleIdx="0" presStyleCnt="8">
        <dgm:presLayoutVars>
          <dgm:bulletEnabled val="1"/>
        </dgm:presLayoutVars>
      </dgm:prSet>
      <dgm:spPr/>
    </dgm:pt>
    <dgm:pt modelId="{FE0B670E-1C1E-4DDF-B386-79DE7A70257B}" type="pres">
      <dgm:prSet presAssocID="{31793341-C81C-4604-A151-CA22035EAEF3}" presName="spaceBetweenRectangles" presStyleCnt="0"/>
      <dgm:spPr/>
    </dgm:pt>
    <dgm:pt modelId="{DDC51753-C1F0-4337-986A-CE206C417B36}" type="pres">
      <dgm:prSet presAssocID="{EBDC94BC-7192-4845-B057-FFEC3127703C}" presName="parentLin" presStyleCnt="0"/>
      <dgm:spPr/>
    </dgm:pt>
    <dgm:pt modelId="{B037EA94-8E54-4864-AF2F-6F34054C56EF}" type="pres">
      <dgm:prSet presAssocID="{EBDC94BC-7192-4845-B057-FFEC3127703C}" presName="parentLeftMargin" presStyleLbl="node1" presStyleIdx="0" presStyleCnt="8"/>
      <dgm:spPr/>
    </dgm:pt>
    <dgm:pt modelId="{D575A72B-E0FF-40F8-B38A-F5ECC6ADDAE6}" type="pres">
      <dgm:prSet presAssocID="{EBDC94BC-7192-4845-B057-FFEC3127703C}" presName="parentText" presStyleLbl="node1" presStyleIdx="1" presStyleCnt="8">
        <dgm:presLayoutVars>
          <dgm:chMax val="0"/>
          <dgm:bulletEnabled val="1"/>
        </dgm:presLayoutVars>
      </dgm:prSet>
      <dgm:spPr/>
    </dgm:pt>
    <dgm:pt modelId="{9C3DDC26-4BD8-4B94-96D8-0172331A8A36}" type="pres">
      <dgm:prSet presAssocID="{EBDC94BC-7192-4845-B057-FFEC3127703C}" presName="negativeSpace" presStyleCnt="0"/>
      <dgm:spPr/>
    </dgm:pt>
    <dgm:pt modelId="{13D67068-9190-4AF8-9458-BA27650EEB6B}" type="pres">
      <dgm:prSet presAssocID="{EBDC94BC-7192-4845-B057-FFEC3127703C}" presName="childText" presStyleLbl="conFgAcc1" presStyleIdx="1" presStyleCnt="8">
        <dgm:presLayoutVars>
          <dgm:bulletEnabled val="1"/>
        </dgm:presLayoutVars>
      </dgm:prSet>
      <dgm:spPr/>
    </dgm:pt>
    <dgm:pt modelId="{9CD082B2-B274-4A59-8A5C-40DDAC9E0691}" type="pres">
      <dgm:prSet presAssocID="{7BD080A1-BF2E-4EB4-AE0A-635F48DFFB3D}" presName="spaceBetweenRectangles" presStyleCnt="0"/>
      <dgm:spPr/>
    </dgm:pt>
    <dgm:pt modelId="{699832C8-D521-4540-A7EA-71591AA90D93}" type="pres">
      <dgm:prSet presAssocID="{B15E333D-8A0D-4407-B884-48024C757F11}" presName="parentLin" presStyleCnt="0"/>
      <dgm:spPr/>
    </dgm:pt>
    <dgm:pt modelId="{838E7EEA-22BF-430C-A64F-F9385F21CAB4}" type="pres">
      <dgm:prSet presAssocID="{B15E333D-8A0D-4407-B884-48024C757F11}" presName="parentLeftMargin" presStyleLbl="node1" presStyleIdx="1" presStyleCnt="8"/>
      <dgm:spPr/>
    </dgm:pt>
    <dgm:pt modelId="{A339EDB2-651A-469C-A37D-6C9F193C5EBC}" type="pres">
      <dgm:prSet presAssocID="{B15E333D-8A0D-4407-B884-48024C757F11}" presName="parentText" presStyleLbl="node1" presStyleIdx="2" presStyleCnt="8">
        <dgm:presLayoutVars>
          <dgm:chMax val="0"/>
          <dgm:bulletEnabled val="1"/>
        </dgm:presLayoutVars>
      </dgm:prSet>
      <dgm:spPr/>
    </dgm:pt>
    <dgm:pt modelId="{E2512CAF-E5B3-46C3-9AFB-8FF5258544E4}" type="pres">
      <dgm:prSet presAssocID="{B15E333D-8A0D-4407-B884-48024C757F11}" presName="negativeSpace" presStyleCnt="0"/>
      <dgm:spPr/>
    </dgm:pt>
    <dgm:pt modelId="{678B465D-3885-4F0C-AC9E-0DBE93BEA089}" type="pres">
      <dgm:prSet presAssocID="{B15E333D-8A0D-4407-B884-48024C757F11}" presName="childText" presStyleLbl="conFgAcc1" presStyleIdx="2" presStyleCnt="8">
        <dgm:presLayoutVars>
          <dgm:bulletEnabled val="1"/>
        </dgm:presLayoutVars>
      </dgm:prSet>
      <dgm:spPr/>
    </dgm:pt>
    <dgm:pt modelId="{7A93DD9A-2472-4356-A738-E7AFE4D58D9D}" type="pres">
      <dgm:prSet presAssocID="{B180AC4F-031E-446D-A356-221E0F0AD42B}" presName="spaceBetweenRectangles" presStyleCnt="0"/>
      <dgm:spPr/>
    </dgm:pt>
    <dgm:pt modelId="{CB4176DA-8C5B-47DA-B305-78FBFF4E3395}" type="pres">
      <dgm:prSet presAssocID="{B9E91EA0-AF6E-4621-BB19-3E7FBA8F03EE}" presName="parentLin" presStyleCnt="0"/>
      <dgm:spPr/>
    </dgm:pt>
    <dgm:pt modelId="{E42166D3-134C-4823-8F37-41042F566999}" type="pres">
      <dgm:prSet presAssocID="{B9E91EA0-AF6E-4621-BB19-3E7FBA8F03EE}" presName="parentLeftMargin" presStyleLbl="node1" presStyleIdx="2" presStyleCnt="8"/>
      <dgm:spPr/>
    </dgm:pt>
    <dgm:pt modelId="{82613686-1B6D-4113-84CD-0066A98EE973}" type="pres">
      <dgm:prSet presAssocID="{B9E91EA0-AF6E-4621-BB19-3E7FBA8F03EE}" presName="parentText" presStyleLbl="node1" presStyleIdx="3" presStyleCnt="8">
        <dgm:presLayoutVars>
          <dgm:chMax val="0"/>
          <dgm:bulletEnabled val="1"/>
        </dgm:presLayoutVars>
      </dgm:prSet>
      <dgm:spPr/>
    </dgm:pt>
    <dgm:pt modelId="{0AA1A259-7A32-4B0B-A8A0-88552FD8D6BF}" type="pres">
      <dgm:prSet presAssocID="{B9E91EA0-AF6E-4621-BB19-3E7FBA8F03EE}" presName="negativeSpace" presStyleCnt="0"/>
      <dgm:spPr/>
    </dgm:pt>
    <dgm:pt modelId="{A1D66134-BC01-46BC-9135-8EE8437AEC8C}" type="pres">
      <dgm:prSet presAssocID="{B9E91EA0-AF6E-4621-BB19-3E7FBA8F03EE}" presName="childText" presStyleLbl="conFgAcc1" presStyleIdx="3" presStyleCnt="8">
        <dgm:presLayoutVars>
          <dgm:bulletEnabled val="1"/>
        </dgm:presLayoutVars>
      </dgm:prSet>
      <dgm:spPr/>
    </dgm:pt>
    <dgm:pt modelId="{092A704B-95B1-4CF3-AE0B-5BA82ECFA80F}" type="pres">
      <dgm:prSet presAssocID="{91DFC378-D508-408A-A18B-C3D63D2FDE7A}" presName="spaceBetweenRectangles" presStyleCnt="0"/>
      <dgm:spPr/>
    </dgm:pt>
    <dgm:pt modelId="{94D43971-B43C-40A9-860F-A0B36BEB9808}" type="pres">
      <dgm:prSet presAssocID="{CBB9DF43-DC35-45E3-A55D-B0DEFAB0BE0B}" presName="parentLin" presStyleCnt="0"/>
      <dgm:spPr/>
    </dgm:pt>
    <dgm:pt modelId="{591B6CF9-CE63-4081-A03E-3BED377A7276}" type="pres">
      <dgm:prSet presAssocID="{CBB9DF43-DC35-45E3-A55D-B0DEFAB0BE0B}" presName="parentLeftMargin" presStyleLbl="node1" presStyleIdx="3" presStyleCnt="8"/>
      <dgm:spPr/>
    </dgm:pt>
    <dgm:pt modelId="{BC3F0F44-CDFA-458E-A795-D6F1B811A173}" type="pres">
      <dgm:prSet presAssocID="{CBB9DF43-DC35-45E3-A55D-B0DEFAB0BE0B}" presName="parentText" presStyleLbl="node1" presStyleIdx="4" presStyleCnt="8">
        <dgm:presLayoutVars>
          <dgm:chMax val="0"/>
          <dgm:bulletEnabled val="1"/>
        </dgm:presLayoutVars>
      </dgm:prSet>
      <dgm:spPr/>
    </dgm:pt>
    <dgm:pt modelId="{57D021AC-7DA8-4C04-B62C-7E9CB54363D1}" type="pres">
      <dgm:prSet presAssocID="{CBB9DF43-DC35-45E3-A55D-B0DEFAB0BE0B}" presName="negativeSpace" presStyleCnt="0"/>
      <dgm:spPr/>
    </dgm:pt>
    <dgm:pt modelId="{3798C903-D969-4953-A471-E33CFD3829C0}" type="pres">
      <dgm:prSet presAssocID="{CBB9DF43-DC35-45E3-A55D-B0DEFAB0BE0B}" presName="childText" presStyleLbl="conFgAcc1" presStyleIdx="4" presStyleCnt="8">
        <dgm:presLayoutVars>
          <dgm:bulletEnabled val="1"/>
        </dgm:presLayoutVars>
      </dgm:prSet>
      <dgm:spPr/>
    </dgm:pt>
    <dgm:pt modelId="{CC5D0079-00DD-4C2C-AA84-35BBFCA7C772}" type="pres">
      <dgm:prSet presAssocID="{B67BC857-982E-465C-8FE4-8BAE5C2E5C67}" presName="spaceBetweenRectangles" presStyleCnt="0"/>
      <dgm:spPr/>
    </dgm:pt>
    <dgm:pt modelId="{57D7C2A4-6D42-4294-BC3E-5DBDE40C2FBF}" type="pres">
      <dgm:prSet presAssocID="{FB0E7EE7-C335-475A-9DE5-98F128671E33}" presName="parentLin" presStyleCnt="0"/>
      <dgm:spPr/>
    </dgm:pt>
    <dgm:pt modelId="{2ECB9AFE-9834-4928-9210-3082C6C1B3CD}" type="pres">
      <dgm:prSet presAssocID="{FB0E7EE7-C335-475A-9DE5-98F128671E33}" presName="parentLeftMargin" presStyleLbl="node1" presStyleIdx="4" presStyleCnt="8"/>
      <dgm:spPr/>
    </dgm:pt>
    <dgm:pt modelId="{34401DEE-1E32-48E7-AE29-D4FA1A2994ED}" type="pres">
      <dgm:prSet presAssocID="{FB0E7EE7-C335-475A-9DE5-98F128671E33}" presName="parentText" presStyleLbl="node1" presStyleIdx="5" presStyleCnt="8">
        <dgm:presLayoutVars>
          <dgm:chMax val="0"/>
          <dgm:bulletEnabled val="1"/>
        </dgm:presLayoutVars>
      </dgm:prSet>
      <dgm:spPr/>
    </dgm:pt>
    <dgm:pt modelId="{8483D1FA-03D4-4685-A161-9A7870BCCCA6}" type="pres">
      <dgm:prSet presAssocID="{FB0E7EE7-C335-475A-9DE5-98F128671E33}" presName="negativeSpace" presStyleCnt="0"/>
      <dgm:spPr/>
    </dgm:pt>
    <dgm:pt modelId="{5255D73F-3292-47EF-8B43-07A20981141D}" type="pres">
      <dgm:prSet presAssocID="{FB0E7EE7-C335-475A-9DE5-98F128671E33}" presName="childText" presStyleLbl="conFgAcc1" presStyleIdx="5" presStyleCnt="8">
        <dgm:presLayoutVars>
          <dgm:bulletEnabled val="1"/>
        </dgm:presLayoutVars>
      </dgm:prSet>
      <dgm:spPr/>
    </dgm:pt>
    <dgm:pt modelId="{E65247DF-D69E-49B6-8A18-9D11B4AC8531}" type="pres">
      <dgm:prSet presAssocID="{A3795852-8513-4441-A9E7-9A4702EC2330}" presName="spaceBetweenRectangles" presStyleCnt="0"/>
      <dgm:spPr/>
    </dgm:pt>
    <dgm:pt modelId="{04BF8EBB-542D-475C-AF32-53CAD877F082}" type="pres">
      <dgm:prSet presAssocID="{27737FAC-654F-4A50-9DA6-55038A274735}" presName="parentLin" presStyleCnt="0"/>
      <dgm:spPr/>
    </dgm:pt>
    <dgm:pt modelId="{E05DE9A5-39C1-4123-B5C2-BD6E087195DE}" type="pres">
      <dgm:prSet presAssocID="{27737FAC-654F-4A50-9DA6-55038A274735}" presName="parentLeftMargin" presStyleLbl="node1" presStyleIdx="5" presStyleCnt="8"/>
      <dgm:spPr/>
    </dgm:pt>
    <dgm:pt modelId="{AB4EF5E7-4CE2-4B4A-BAD1-A81CBF91A007}" type="pres">
      <dgm:prSet presAssocID="{27737FAC-654F-4A50-9DA6-55038A274735}" presName="parentText" presStyleLbl="node1" presStyleIdx="6" presStyleCnt="8">
        <dgm:presLayoutVars>
          <dgm:chMax val="0"/>
          <dgm:bulletEnabled val="1"/>
        </dgm:presLayoutVars>
      </dgm:prSet>
      <dgm:spPr/>
    </dgm:pt>
    <dgm:pt modelId="{6A975CE7-BFC0-4DE3-8485-27674F65F105}" type="pres">
      <dgm:prSet presAssocID="{27737FAC-654F-4A50-9DA6-55038A274735}" presName="negativeSpace" presStyleCnt="0"/>
      <dgm:spPr/>
    </dgm:pt>
    <dgm:pt modelId="{41E64B6C-0374-43CC-AC43-111B8AA927A4}" type="pres">
      <dgm:prSet presAssocID="{27737FAC-654F-4A50-9DA6-55038A274735}" presName="childText" presStyleLbl="conFgAcc1" presStyleIdx="6" presStyleCnt="8">
        <dgm:presLayoutVars>
          <dgm:bulletEnabled val="1"/>
        </dgm:presLayoutVars>
      </dgm:prSet>
      <dgm:spPr/>
    </dgm:pt>
    <dgm:pt modelId="{E4AD587C-C768-44B1-8C69-DC74AFA4DE6E}" type="pres">
      <dgm:prSet presAssocID="{CEBF6C3F-0973-47D0-9DC8-65673CB3BE95}" presName="spaceBetweenRectangles" presStyleCnt="0"/>
      <dgm:spPr/>
    </dgm:pt>
    <dgm:pt modelId="{3902EA7F-45E5-4540-9740-69440A1FF438}" type="pres">
      <dgm:prSet presAssocID="{233E9432-11B6-406A-B377-9931AF21AA0C}" presName="parentLin" presStyleCnt="0"/>
      <dgm:spPr/>
    </dgm:pt>
    <dgm:pt modelId="{1A312CFA-95A0-4285-AE97-B3C3B4CD309B}" type="pres">
      <dgm:prSet presAssocID="{233E9432-11B6-406A-B377-9931AF21AA0C}" presName="parentLeftMargin" presStyleLbl="node1" presStyleIdx="6" presStyleCnt="8"/>
      <dgm:spPr/>
    </dgm:pt>
    <dgm:pt modelId="{5C1AF964-59BE-4EA1-83C6-AB1532C8C741}" type="pres">
      <dgm:prSet presAssocID="{233E9432-11B6-406A-B377-9931AF21AA0C}" presName="parentText" presStyleLbl="node1" presStyleIdx="7" presStyleCnt="8">
        <dgm:presLayoutVars>
          <dgm:chMax val="0"/>
          <dgm:bulletEnabled val="1"/>
        </dgm:presLayoutVars>
      </dgm:prSet>
      <dgm:spPr/>
    </dgm:pt>
    <dgm:pt modelId="{DD67FB2A-500A-4C49-94E0-48F22C19E682}" type="pres">
      <dgm:prSet presAssocID="{233E9432-11B6-406A-B377-9931AF21AA0C}" presName="negativeSpace" presStyleCnt="0"/>
      <dgm:spPr/>
    </dgm:pt>
    <dgm:pt modelId="{94E3D300-48AB-48AC-981E-C3B3DB2E21F3}" type="pres">
      <dgm:prSet presAssocID="{233E9432-11B6-406A-B377-9931AF21AA0C}" presName="childText" presStyleLbl="conFgAcc1" presStyleIdx="7" presStyleCnt="8">
        <dgm:presLayoutVars>
          <dgm:bulletEnabled val="1"/>
        </dgm:presLayoutVars>
      </dgm:prSet>
      <dgm:spPr/>
    </dgm:pt>
  </dgm:ptLst>
  <dgm:cxnLst>
    <dgm:cxn modelId="{73AE9A08-21BE-4064-9B0C-8640071F0B84}" type="presOf" srcId="{825705D6-8EED-4D2D-A605-995BF4F37B8F}" destId="{CE5334C0-E92A-4975-8E23-37FAA546A611}" srcOrd="1" destOrd="0" presId="urn:microsoft.com/office/officeart/2005/8/layout/list1"/>
    <dgm:cxn modelId="{976D1624-900C-46F1-905D-E625EB14DFAE}" srcId="{7E40CB76-4657-4CAB-80D0-B4FFB15AB3CF}" destId="{EBDC94BC-7192-4845-B057-FFEC3127703C}" srcOrd="1" destOrd="0" parTransId="{1EAD4FE9-119E-4AB3-9B6A-E42388993F6C}" sibTransId="{7BD080A1-BF2E-4EB4-AE0A-635F48DFFB3D}"/>
    <dgm:cxn modelId="{D6CC3424-36F3-4B26-9523-4344BFD45628}" type="presOf" srcId="{B9E91EA0-AF6E-4621-BB19-3E7FBA8F03EE}" destId="{82613686-1B6D-4113-84CD-0066A98EE973}" srcOrd="1" destOrd="0" presId="urn:microsoft.com/office/officeart/2005/8/layout/list1"/>
    <dgm:cxn modelId="{EF987A26-F2F8-436E-9FF1-769AFF2EFF03}" srcId="{7E40CB76-4657-4CAB-80D0-B4FFB15AB3CF}" destId="{B15E333D-8A0D-4407-B884-48024C757F11}" srcOrd="2" destOrd="0" parTransId="{1A731AC0-8325-4042-A290-A411B9D0CA24}" sibTransId="{B180AC4F-031E-446D-A356-221E0F0AD42B}"/>
    <dgm:cxn modelId="{4B36A631-9E7C-4370-A5C8-6B0DE32096A2}" type="presOf" srcId="{FB0E7EE7-C335-475A-9DE5-98F128671E33}" destId="{2ECB9AFE-9834-4928-9210-3082C6C1B3CD}" srcOrd="0" destOrd="0" presId="urn:microsoft.com/office/officeart/2005/8/layout/list1"/>
    <dgm:cxn modelId="{EAE9BD4C-83B2-41EA-896C-A608AE5307BC}" type="presOf" srcId="{CBB9DF43-DC35-45E3-A55D-B0DEFAB0BE0B}" destId="{BC3F0F44-CDFA-458E-A795-D6F1B811A173}" srcOrd="1" destOrd="0" presId="urn:microsoft.com/office/officeart/2005/8/layout/list1"/>
    <dgm:cxn modelId="{F488664F-5356-4423-9C5E-A1B97833CF25}" srcId="{7E40CB76-4657-4CAB-80D0-B4FFB15AB3CF}" destId="{825705D6-8EED-4D2D-A605-995BF4F37B8F}" srcOrd="0" destOrd="0" parTransId="{3D3412F7-0BD2-4B96-A711-0D75ACFE56E5}" sibTransId="{31793341-C81C-4604-A151-CA22035EAEF3}"/>
    <dgm:cxn modelId="{4CFD3D5E-634E-44DD-9D20-56CCB2207F61}" srcId="{7E40CB76-4657-4CAB-80D0-B4FFB15AB3CF}" destId="{233E9432-11B6-406A-B377-9931AF21AA0C}" srcOrd="7" destOrd="0" parTransId="{3C04E936-E35F-4E00-824D-E08197903C08}" sibTransId="{52CF645B-345E-4EF8-8A7B-7A6672B44B1E}"/>
    <dgm:cxn modelId="{68C6AD67-ADC5-4662-B2F4-536061D6ECCF}" type="presOf" srcId="{7E40CB76-4657-4CAB-80D0-B4FFB15AB3CF}" destId="{D8FB8345-E8C5-4C3C-8000-568F528CB6AA}" srcOrd="0" destOrd="0" presId="urn:microsoft.com/office/officeart/2005/8/layout/list1"/>
    <dgm:cxn modelId="{FF9B3568-C086-4A03-BC69-26AE31FC921C}" srcId="{7E40CB76-4657-4CAB-80D0-B4FFB15AB3CF}" destId="{CBB9DF43-DC35-45E3-A55D-B0DEFAB0BE0B}" srcOrd="4" destOrd="0" parTransId="{0781057D-05A5-42C3-8C9F-DCD3456F2664}" sibTransId="{B67BC857-982E-465C-8FE4-8BAE5C2E5C67}"/>
    <dgm:cxn modelId="{B59C9970-34AB-49BE-8C5A-E9EE46800158}" type="presOf" srcId="{FB0E7EE7-C335-475A-9DE5-98F128671E33}" destId="{34401DEE-1E32-48E7-AE29-D4FA1A2994ED}" srcOrd="1" destOrd="0" presId="urn:microsoft.com/office/officeart/2005/8/layout/list1"/>
    <dgm:cxn modelId="{C62F2B7D-69B0-4957-B3F3-62896B191ED1}" type="presOf" srcId="{B15E333D-8A0D-4407-B884-48024C757F11}" destId="{838E7EEA-22BF-430C-A64F-F9385F21CAB4}" srcOrd="0" destOrd="0" presId="urn:microsoft.com/office/officeart/2005/8/layout/list1"/>
    <dgm:cxn modelId="{F51C1893-FF8F-4E87-A4D6-0A9B292F10D3}" type="presOf" srcId="{B9E91EA0-AF6E-4621-BB19-3E7FBA8F03EE}" destId="{E42166D3-134C-4823-8F37-41042F566999}" srcOrd="0" destOrd="0" presId="urn:microsoft.com/office/officeart/2005/8/layout/list1"/>
    <dgm:cxn modelId="{4C623C93-38E7-4378-99E7-EFE330A166A8}" type="presOf" srcId="{B15E333D-8A0D-4407-B884-48024C757F11}" destId="{A339EDB2-651A-469C-A37D-6C9F193C5EBC}" srcOrd="1" destOrd="0" presId="urn:microsoft.com/office/officeart/2005/8/layout/list1"/>
    <dgm:cxn modelId="{451AECBA-29E5-40E6-AD6D-5CC7D2B08A2F}" type="presOf" srcId="{233E9432-11B6-406A-B377-9931AF21AA0C}" destId="{1A312CFA-95A0-4285-AE97-B3C3B4CD309B}" srcOrd="0" destOrd="0" presId="urn:microsoft.com/office/officeart/2005/8/layout/list1"/>
    <dgm:cxn modelId="{D2F8CEBD-3F41-43B1-BABE-CCD97061416D}" type="presOf" srcId="{EBDC94BC-7192-4845-B057-FFEC3127703C}" destId="{B037EA94-8E54-4864-AF2F-6F34054C56EF}" srcOrd="0" destOrd="0" presId="urn:microsoft.com/office/officeart/2005/8/layout/list1"/>
    <dgm:cxn modelId="{0EB05ECA-A42D-4CE8-9475-C0123415EF0F}" type="presOf" srcId="{EBDC94BC-7192-4845-B057-FFEC3127703C}" destId="{D575A72B-E0FF-40F8-B38A-F5ECC6ADDAE6}" srcOrd="1" destOrd="0" presId="urn:microsoft.com/office/officeart/2005/8/layout/list1"/>
    <dgm:cxn modelId="{6E32FFCB-FF79-4272-A38D-5D1AB280B24E}" type="presOf" srcId="{27737FAC-654F-4A50-9DA6-55038A274735}" destId="{AB4EF5E7-4CE2-4B4A-BAD1-A81CBF91A007}" srcOrd="1" destOrd="0" presId="urn:microsoft.com/office/officeart/2005/8/layout/list1"/>
    <dgm:cxn modelId="{184E21CF-0BE3-40B8-8752-579E50EB9D7C}" type="presOf" srcId="{233E9432-11B6-406A-B377-9931AF21AA0C}" destId="{5C1AF964-59BE-4EA1-83C6-AB1532C8C741}" srcOrd="1" destOrd="0" presId="urn:microsoft.com/office/officeart/2005/8/layout/list1"/>
    <dgm:cxn modelId="{34B068D0-B9B7-4FF2-8C2E-EC6F04A91C24}" srcId="{7E40CB76-4657-4CAB-80D0-B4FFB15AB3CF}" destId="{FB0E7EE7-C335-475A-9DE5-98F128671E33}" srcOrd="5" destOrd="0" parTransId="{DB1D827D-7083-402A-BF62-A430F7349564}" sibTransId="{A3795852-8513-4441-A9E7-9A4702EC2330}"/>
    <dgm:cxn modelId="{33B33AD3-EB61-4A70-8EDE-B576C1CA3561}" srcId="{7E40CB76-4657-4CAB-80D0-B4FFB15AB3CF}" destId="{B9E91EA0-AF6E-4621-BB19-3E7FBA8F03EE}" srcOrd="3" destOrd="0" parTransId="{B7C99C24-4686-43D7-BB45-4D6743310828}" sibTransId="{91DFC378-D508-408A-A18B-C3D63D2FDE7A}"/>
    <dgm:cxn modelId="{3FEB8FDA-B6A6-45FF-A58A-E852EB5DC570}" srcId="{7E40CB76-4657-4CAB-80D0-B4FFB15AB3CF}" destId="{27737FAC-654F-4A50-9DA6-55038A274735}" srcOrd="6" destOrd="0" parTransId="{F62EBF1F-0414-4210-A42E-100DB86AF07C}" sibTransId="{CEBF6C3F-0973-47D0-9DC8-65673CB3BE95}"/>
    <dgm:cxn modelId="{E3DEA6E0-658C-4519-B9BE-F4507991F3A5}" type="presOf" srcId="{27737FAC-654F-4A50-9DA6-55038A274735}" destId="{E05DE9A5-39C1-4123-B5C2-BD6E087195DE}" srcOrd="0" destOrd="0" presId="urn:microsoft.com/office/officeart/2005/8/layout/list1"/>
    <dgm:cxn modelId="{561E59EA-0679-4B22-9962-663E9FADD3C3}" type="presOf" srcId="{825705D6-8EED-4D2D-A605-995BF4F37B8F}" destId="{E5B2E061-2162-45C0-90D1-A0620C2BDA20}" srcOrd="0" destOrd="0" presId="urn:microsoft.com/office/officeart/2005/8/layout/list1"/>
    <dgm:cxn modelId="{1E3317F8-55A4-45E6-A9AD-39999B7AF79F}" type="presOf" srcId="{CBB9DF43-DC35-45E3-A55D-B0DEFAB0BE0B}" destId="{591B6CF9-CE63-4081-A03E-3BED377A7276}" srcOrd="0" destOrd="0" presId="urn:microsoft.com/office/officeart/2005/8/layout/list1"/>
    <dgm:cxn modelId="{776E31FE-FD90-40F7-94D0-59FB6BFDD760}" type="presParOf" srcId="{D8FB8345-E8C5-4C3C-8000-568F528CB6AA}" destId="{9987E364-8EAC-49E9-82CF-818C4D484CB8}" srcOrd="0" destOrd="0" presId="urn:microsoft.com/office/officeart/2005/8/layout/list1"/>
    <dgm:cxn modelId="{21E57A9F-1E5F-4AC1-99BD-2A5177AB6E1D}" type="presParOf" srcId="{9987E364-8EAC-49E9-82CF-818C4D484CB8}" destId="{E5B2E061-2162-45C0-90D1-A0620C2BDA20}" srcOrd="0" destOrd="0" presId="urn:microsoft.com/office/officeart/2005/8/layout/list1"/>
    <dgm:cxn modelId="{C388A333-0629-48A3-B9C2-42A4E079AE47}" type="presParOf" srcId="{9987E364-8EAC-49E9-82CF-818C4D484CB8}" destId="{CE5334C0-E92A-4975-8E23-37FAA546A611}" srcOrd="1" destOrd="0" presId="urn:microsoft.com/office/officeart/2005/8/layout/list1"/>
    <dgm:cxn modelId="{3EE3D9A2-E96B-4428-9E13-B6CFEA9DC6E1}" type="presParOf" srcId="{D8FB8345-E8C5-4C3C-8000-568F528CB6AA}" destId="{789E7E5C-D737-45DC-BA1D-3A69C354116B}" srcOrd="1" destOrd="0" presId="urn:microsoft.com/office/officeart/2005/8/layout/list1"/>
    <dgm:cxn modelId="{6CD1E25D-BF4C-4D0F-B583-126BBCB2DC3A}" type="presParOf" srcId="{D8FB8345-E8C5-4C3C-8000-568F528CB6AA}" destId="{A1BE95FB-72B1-416C-9EEC-C608854CEA4A}" srcOrd="2" destOrd="0" presId="urn:microsoft.com/office/officeart/2005/8/layout/list1"/>
    <dgm:cxn modelId="{26D0E4F0-AB2E-4D6F-B19B-3BB6D7375C2D}" type="presParOf" srcId="{D8FB8345-E8C5-4C3C-8000-568F528CB6AA}" destId="{FE0B670E-1C1E-4DDF-B386-79DE7A70257B}" srcOrd="3" destOrd="0" presId="urn:microsoft.com/office/officeart/2005/8/layout/list1"/>
    <dgm:cxn modelId="{E4A2903F-3C0D-4664-AA6B-2685172E411B}" type="presParOf" srcId="{D8FB8345-E8C5-4C3C-8000-568F528CB6AA}" destId="{DDC51753-C1F0-4337-986A-CE206C417B36}" srcOrd="4" destOrd="0" presId="urn:microsoft.com/office/officeart/2005/8/layout/list1"/>
    <dgm:cxn modelId="{E847A7FB-4BAC-49F7-94CB-7343A3D64C0A}" type="presParOf" srcId="{DDC51753-C1F0-4337-986A-CE206C417B36}" destId="{B037EA94-8E54-4864-AF2F-6F34054C56EF}" srcOrd="0" destOrd="0" presId="urn:microsoft.com/office/officeart/2005/8/layout/list1"/>
    <dgm:cxn modelId="{A72220F7-34E0-4160-9C86-927A16C37B64}" type="presParOf" srcId="{DDC51753-C1F0-4337-986A-CE206C417B36}" destId="{D575A72B-E0FF-40F8-B38A-F5ECC6ADDAE6}" srcOrd="1" destOrd="0" presId="urn:microsoft.com/office/officeart/2005/8/layout/list1"/>
    <dgm:cxn modelId="{F1632983-A5C8-4D9E-A567-52C96D7B58A8}" type="presParOf" srcId="{D8FB8345-E8C5-4C3C-8000-568F528CB6AA}" destId="{9C3DDC26-4BD8-4B94-96D8-0172331A8A36}" srcOrd="5" destOrd="0" presId="urn:microsoft.com/office/officeart/2005/8/layout/list1"/>
    <dgm:cxn modelId="{6EF4D94B-6013-40A3-BDC1-48AF0A197C28}" type="presParOf" srcId="{D8FB8345-E8C5-4C3C-8000-568F528CB6AA}" destId="{13D67068-9190-4AF8-9458-BA27650EEB6B}" srcOrd="6" destOrd="0" presId="urn:microsoft.com/office/officeart/2005/8/layout/list1"/>
    <dgm:cxn modelId="{481EE1ED-FB74-4982-9378-8A25F61CE173}" type="presParOf" srcId="{D8FB8345-E8C5-4C3C-8000-568F528CB6AA}" destId="{9CD082B2-B274-4A59-8A5C-40DDAC9E0691}" srcOrd="7" destOrd="0" presId="urn:microsoft.com/office/officeart/2005/8/layout/list1"/>
    <dgm:cxn modelId="{27767542-0FAE-4CAB-8591-4B65D5E6A084}" type="presParOf" srcId="{D8FB8345-E8C5-4C3C-8000-568F528CB6AA}" destId="{699832C8-D521-4540-A7EA-71591AA90D93}" srcOrd="8" destOrd="0" presId="urn:microsoft.com/office/officeart/2005/8/layout/list1"/>
    <dgm:cxn modelId="{08BDC57F-B7F0-4994-A1B8-E0B3BFF968A4}" type="presParOf" srcId="{699832C8-D521-4540-A7EA-71591AA90D93}" destId="{838E7EEA-22BF-430C-A64F-F9385F21CAB4}" srcOrd="0" destOrd="0" presId="urn:microsoft.com/office/officeart/2005/8/layout/list1"/>
    <dgm:cxn modelId="{0AD41ADD-5570-4949-9F0B-991221A5B43D}" type="presParOf" srcId="{699832C8-D521-4540-A7EA-71591AA90D93}" destId="{A339EDB2-651A-469C-A37D-6C9F193C5EBC}" srcOrd="1" destOrd="0" presId="urn:microsoft.com/office/officeart/2005/8/layout/list1"/>
    <dgm:cxn modelId="{6A0DE593-145A-4E9B-8332-12A817C3264B}" type="presParOf" srcId="{D8FB8345-E8C5-4C3C-8000-568F528CB6AA}" destId="{E2512CAF-E5B3-46C3-9AFB-8FF5258544E4}" srcOrd="9" destOrd="0" presId="urn:microsoft.com/office/officeart/2005/8/layout/list1"/>
    <dgm:cxn modelId="{470A3CD7-C925-4B29-87D1-5295894DE336}" type="presParOf" srcId="{D8FB8345-E8C5-4C3C-8000-568F528CB6AA}" destId="{678B465D-3885-4F0C-AC9E-0DBE93BEA089}" srcOrd="10" destOrd="0" presId="urn:microsoft.com/office/officeart/2005/8/layout/list1"/>
    <dgm:cxn modelId="{99E0A743-A292-4E5B-8088-1C2FEDE0A38B}" type="presParOf" srcId="{D8FB8345-E8C5-4C3C-8000-568F528CB6AA}" destId="{7A93DD9A-2472-4356-A738-E7AFE4D58D9D}" srcOrd="11" destOrd="0" presId="urn:microsoft.com/office/officeart/2005/8/layout/list1"/>
    <dgm:cxn modelId="{CB7C8DFD-32A7-4467-9137-241976365829}" type="presParOf" srcId="{D8FB8345-E8C5-4C3C-8000-568F528CB6AA}" destId="{CB4176DA-8C5B-47DA-B305-78FBFF4E3395}" srcOrd="12" destOrd="0" presId="urn:microsoft.com/office/officeart/2005/8/layout/list1"/>
    <dgm:cxn modelId="{BD369293-DAF9-4605-855B-19940A73AC9E}" type="presParOf" srcId="{CB4176DA-8C5B-47DA-B305-78FBFF4E3395}" destId="{E42166D3-134C-4823-8F37-41042F566999}" srcOrd="0" destOrd="0" presId="urn:microsoft.com/office/officeart/2005/8/layout/list1"/>
    <dgm:cxn modelId="{E3294A2A-FEE8-48FC-8843-D950761B6FF6}" type="presParOf" srcId="{CB4176DA-8C5B-47DA-B305-78FBFF4E3395}" destId="{82613686-1B6D-4113-84CD-0066A98EE973}" srcOrd="1" destOrd="0" presId="urn:microsoft.com/office/officeart/2005/8/layout/list1"/>
    <dgm:cxn modelId="{441973F5-C6F8-441D-9489-7AAE50167278}" type="presParOf" srcId="{D8FB8345-E8C5-4C3C-8000-568F528CB6AA}" destId="{0AA1A259-7A32-4B0B-A8A0-88552FD8D6BF}" srcOrd="13" destOrd="0" presId="urn:microsoft.com/office/officeart/2005/8/layout/list1"/>
    <dgm:cxn modelId="{B9706735-D94B-4A5D-92DD-615CFDABA44B}" type="presParOf" srcId="{D8FB8345-E8C5-4C3C-8000-568F528CB6AA}" destId="{A1D66134-BC01-46BC-9135-8EE8437AEC8C}" srcOrd="14" destOrd="0" presId="urn:microsoft.com/office/officeart/2005/8/layout/list1"/>
    <dgm:cxn modelId="{365594AE-4334-4CE7-9BBF-1B8CFF0D41D1}" type="presParOf" srcId="{D8FB8345-E8C5-4C3C-8000-568F528CB6AA}" destId="{092A704B-95B1-4CF3-AE0B-5BA82ECFA80F}" srcOrd="15" destOrd="0" presId="urn:microsoft.com/office/officeart/2005/8/layout/list1"/>
    <dgm:cxn modelId="{A4719045-210A-4CEB-B439-2D6EE281D2A6}" type="presParOf" srcId="{D8FB8345-E8C5-4C3C-8000-568F528CB6AA}" destId="{94D43971-B43C-40A9-860F-A0B36BEB9808}" srcOrd="16" destOrd="0" presId="urn:microsoft.com/office/officeart/2005/8/layout/list1"/>
    <dgm:cxn modelId="{65102BEB-A8D5-4F56-8C01-F4D6A24BA101}" type="presParOf" srcId="{94D43971-B43C-40A9-860F-A0B36BEB9808}" destId="{591B6CF9-CE63-4081-A03E-3BED377A7276}" srcOrd="0" destOrd="0" presId="urn:microsoft.com/office/officeart/2005/8/layout/list1"/>
    <dgm:cxn modelId="{4BA31D03-08D3-4910-AD4F-EE1A9D693735}" type="presParOf" srcId="{94D43971-B43C-40A9-860F-A0B36BEB9808}" destId="{BC3F0F44-CDFA-458E-A795-D6F1B811A173}" srcOrd="1" destOrd="0" presId="urn:microsoft.com/office/officeart/2005/8/layout/list1"/>
    <dgm:cxn modelId="{A93B861E-FE4A-4C44-AB94-221006E19AF9}" type="presParOf" srcId="{D8FB8345-E8C5-4C3C-8000-568F528CB6AA}" destId="{57D021AC-7DA8-4C04-B62C-7E9CB54363D1}" srcOrd="17" destOrd="0" presId="urn:microsoft.com/office/officeart/2005/8/layout/list1"/>
    <dgm:cxn modelId="{E1D2A6D1-B519-4E93-8D69-3656E553533A}" type="presParOf" srcId="{D8FB8345-E8C5-4C3C-8000-568F528CB6AA}" destId="{3798C903-D969-4953-A471-E33CFD3829C0}" srcOrd="18" destOrd="0" presId="urn:microsoft.com/office/officeart/2005/8/layout/list1"/>
    <dgm:cxn modelId="{B50EC3DE-8366-4C1A-A779-F7766FAB7182}" type="presParOf" srcId="{D8FB8345-E8C5-4C3C-8000-568F528CB6AA}" destId="{CC5D0079-00DD-4C2C-AA84-35BBFCA7C772}" srcOrd="19" destOrd="0" presId="urn:microsoft.com/office/officeart/2005/8/layout/list1"/>
    <dgm:cxn modelId="{B2EEB46D-1C1D-4FA6-84BD-31A2AFBCBEAE}" type="presParOf" srcId="{D8FB8345-E8C5-4C3C-8000-568F528CB6AA}" destId="{57D7C2A4-6D42-4294-BC3E-5DBDE40C2FBF}" srcOrd="20" destOrd="0" presId="urn:microsoft.com/office/officeart/2005/8/layout/list1"/>
    <dgm:cxn modelId="{9BFDAB2F-F441-409A-A4E2-3506E0DFABBB}" type="presParOf" srcId="{57D7C2A4-6D42-4294-BC3E-5DBDE40C2FBF}" destId="{2ECB9AFE-9834-4928-9210-3082C6C1B3CD}" srcOrd="0" destOrd="0" presId="urn:microsoft.com/office/officeart/2005/8/layout/list1"/>
    <dgm:cxn modelId="{567096B3-B6F9-44E1-B80F-CFDF778524C7}" type="presParOf" srcId="{57D7C2A4-6D42-4294-BC3E-5DBDE40C2FBF}" destId="{34401DEE-1E32-48E7-AE29-D4FA1A2994ED}" srcOrd="1" destOrd="0" presId="urn:microsoft.com/office/officeart/2005/8/layout/list1"/>
    <dgm:cxn modelId="{4A510FB6-A106-40F1-9EC9-A4AAC627ECDD}" type="presParOf" srcId="{D8FB8345-E8C5-4C3C-8000-568F528CB6AA}" destId="{8483D1FA-03D4-4685-A161-9A7870BCCCA6}" srcOrd="21" destOrd="0" presId="urn:microsoft.com/office/officeart/2005/8/layout/list1"/>
    <dgm:cxn modelId="{CBA8C9E3-A313-4F45-88E5-48E00063C497}" type="presParOf" srcId="{D8FB8345-E8C5-4C3C-8000-568F528CB6AA}" destId="{5255D73F-3292-47EF-8B43-07A20981141D}" srcOrd="22" destOrd="0" presId="urn:microsoft.com/office/officeart/2005/8/layout/list1"/>
    <dgm:cxn modelId="{C184A26C-56F7-4626-A1D5-E9188E688AD5}" type="presParOf" srcId="{D8FB8345-E8C5-4C3C-8000-568F528CB6AA}" destId="{E65247DF-D69E-49B6-8A18-9D11B4AC8531}" srcOrd="23" destOrd="0" presId="urn:microsoft.com/office/officeart/2005/8/layout/list1"/>
    <dgm:cxn modelId="{A081328E-2115-4B53-A030-C88E0F587CCF}" type="presParOf" srcId="{D8FB8345-E8C5-4C3C-8000-568F528CB6AA}" destId="{04BF8EBB-542D-475C-AF32-53CAD877F082}" srcOrd="24" destOrd="0" presId="urn:microsoft.com/office/officeart/2005/8/layout/list1"/>
    <dgm:cxn modelId="{4D393B8D-5ACE-4BE0-A8F5-166491601F14}" type="presParOf" srcId="{04BF8EBB-542D-475C-AF32-53CAD877F082}" destId="{E05DE9A5-39C1-4123-B5C2-BD6E087195DE}" srcOrd="0" destOrd="0" presId="urn:microsoft.com/office/officeart/2005/8/layout/list1"/>
    <dgm:cxn modelId="{45485F86-F1F9-4F6A-922F-873C857332BD}" type="presParOf" srcId="{04BF8EBB-542D-475C-AF32-53CAD877F082}" destId="{AB4EF5E7-4CE2-4B4A-BAD1-A81CBF91A007}" srcOrd="1" destOrd="0" presId="urn:microsoft.com/office/officeart/2005/8/layout/list1"/>
    <dgm:cxn modelId="{000750AA-6C9E-4A66-8A36-F71A45DBB056}" type="presParOf" srcId="{D8FB8345-E8C5-4C3C-8000-568F528CB6AA}" destId="{6A975CE7-BFC0-4DE3-8485-27674F65F105}" srcOrd="25" destOrd="0" presId="urn:microsoft.com/office/officeart/2005/8/layout/list1"/>
    <dgm:cxn modelId="{FA0DACFD-932E-4201-A0B3-3EDAC2F2FF07}" type="presParOf" srcId="{D8FB8345-E8C5-4C3C-8000-568F528CB6AA}" destId="{41E64B6C-0374-43CC-AC43-111B8AA927A4}" srcOrd="26" destOrd="0" presId="urn:microsoft.com/office/officeart/2005/8/layout/list1"/>
    <dgm:cxn modelId="{D31A142E-7A7E-400D-A690-349FB812DE4C}" type="presParOf" srcId="{D8FB8345-E8C5-4C3C-8000-568F528CB6AA}" destId="{E4AD587C-C768-44B1-8C69-DC74AFA4DE6E}" srcOrd="27" destOrd="0" presId="urn:microsoft.com/office/officeart/2005/8/layout/list1"/>
    <dgm:cxn modelId="{C1AEB6C2-FBB0-4959-B5E2-77120641E9CF}" type="presParOf" srcId="{D8FB8345-E8C5-4C3C-8000-568F528CB6AA}" destId="{3902EA7F-45E5-4540-9740-69440A1FF438}" srcOrd="28" destOrd="0" presId="urn:microsoft.com/office/officeart/2005/8/layout/list1"/>
    <dgm:cxn modelId="{237B66CA-2F9F-4C0B-B6AA-4F699DA35BD5}" type="presParOf" srcId="{3902EA7F-45E5-4540-9740-69440A1FF438}" destId="{1A312CFA-95A0-4285-AE97-B3C3B4CD309B}" srcOrd="0" destOrd="0" presId="urn:microsoft.com/office/officeart/2005/8/layout/list1"/>
    <dgm:cxn modelId="{050F80F9-EA9A-40E8-AC17-1167D437AF2C}" type="presParOf" srcId="{3902EA7F-45E5-4540-9740-69440A1FF438}" destId="{5C1AF964-59BE-4EA1-83C6-AB1532C8C741}" srcOrd="1" destOrd="0" presId="urn:microsoft.com/office/officeart/2005/8/layout/list1"/>
    <dgm:cxn modelId="{A8E0DF51-5392-4696-A7DA-F23F3C078FE4}" type="presParOf" srcId="{D8FB8345-E8C5-4C3C-8000-568F528CB6AA}" destId="{DD67FB2A-500A-4C49-94E0-48F22C19E682}" srcOrd="29" destOrd="0" presId="urn:microsoft.com/office/officeart/2005/8/layout/list1"/>
    <dgm:cxn modelId="{F5695D4E-CA9F-44E5-9741-33709BABF254}" type="presParOf" srcId="{D8FB8345-E8C5-4C3C-8000-568F528CB6AA}" destId="{94E3D300-48AB-48AC-981E-C3B3DB2E21F3}"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C58CA0-840C-4BFB-B107-57341C11E92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MX"/>
        </a:p>
      </dgm:t>
    </dgm:pt>
    <dgm:pt modelId="{077E22B7-114E-4A39-AB25-E813BEE503BF}">
      <dgm:prSet custT="1"/>
      <dgm:spPr/>
      <dgm:t>
        <a:bodyPr/>
        <a:lstStyle/>
        <a:p>
          <a:r>
            <a:rPr lang="es-MX" sz="4400" b="1" dirty="0"/>
            <a:t>TIPOS DE AUDITORÍA SEGÚN LA INTOSAI </a:t>
          </a:r>
          <a:br>
            <a:rPr lang="es-MX" sz="4200" b="1" dirty="0"/>
          </a:br>
          <a:endParaRPr lang="es-MX" sz="4200" dirty="0"/>
        </a:p>
      </dgm:t>
    </dgm:pt>
    <dgm:pt modelId="{F43EC7B5-D3A1-4AA3-BB7D-49AEDDE02982}" type="parTrans" cxnId="{30E13C2E-04CA-4D94-AF91-E06FC1B7B0D1}">
      <dgm:prSet/>
      <dgm:spPr/>
      <dgm:t>
        <a:bodyPr/>
        <a:lstStyle/>
        <a:p>
          <a:endParaRPr lang="es-MX"/>
        </a:p>
      </dgm:t>
    </dgm:pt>
    <dgm:pt modelId="{502C28E2-F54F-4DAE-94BD-968A2D2D2DD5}" type="sibTrans" cxnId="{30E13C2E-04CA-4D94-AF91-E06FC1B7B0D1}">
      <dgm:prSet/>
      <dgm:spPr/>
      <dgm:t>
        <a:bodyPr/>
        <a:lstStyle/>
        <a:p>
          <a:endParaRPr lang="es-MX"/>
        </a:p>
      </dgm:t>
    </dgm:pt>
    <dgm:pt modelId="{4EA83762-7FDC-4426-B8DC-DB14C1EC03A7}" type="pres">
      <dgm:prSet presAssocID="{91C58CA0-840C-4BFB-B107-57341C11E92C}" presName="linear" presStyleCnt="0">
        <dgm:presLayoutVars>
          <dgm:animLvl val="lvl"/>
          <dgm:resizeHandles val="exact"/>
        </dgm:presLayoutVars>
      </dgm:prSet>
      <dgm:spPr/>
    </dgm:pt>
    <dgm:pt modelId="{CF712DF2-A721-4A86-989A-EE5589CB9D97}" type="pres">
      <dgm:prSet presAssocID="{077E22B7-114E-4A39-AB25-E813BEE503BF}" presName="parentText" presStyleLbl="node1" presStyleIdx="0" presStyleCnt="1" custLinFactNeighborX="-4876" custLinFactNeighborY="-8453">
        <dgm:presLayoutVars>
          <dgm:chMax val="0"/>
          <dgm:bulletEnabled val="1"/>
        </dgm:presLayoutVars>
      </dgm:prSet>
      <dgm:spPr/>
    </dgm:pt>
  </dgm:ptLst>
  <dgm:cxnLst>
    <dgm:cxn modelId="{E4ECB02C-6469-4687-9EA2-DFBD65734AB5}" type="presOf" srcId="{077E22B7-114E-4A39-AB25-E813BEE503BF}" destId="{CF712DF2-A721-4A86-989A-EE5589CB9D97}" srcOrd="0" destOrd="0" presId="urn:microsoft.com/office/officeart/2005/8/layout/vList2"/>
    <dgm:cxn modelId="{30E13C2E-04CA-4D94-AF91-E06FC1B7B0D1}" srcId="{91C58CA0-840C-4BFB-B107-57341C11E92C}" destId="{077E22B7-114E-4A39-AB25-E813BEE503BF}" srcOrd="0" destOrd="0" parTransId="{F43EC7B5-D3A1-4AA3-BB7D-49AEDDE02982}" sibTransId="{502C28E2-F54F-4DAE-94BD-968A2D2D2DD5}"/>
    <dgm:cxn modelId="{DC03F890-6F59-4F0F-A542-DF0DAB36306F}" type="presOf" srcId="{91C58CA0-840C-4BFB-B107-57341C11E92C}" destId="{4EA83762-7FDC-4426-B8DC-DB14C1EC03A7}" srcOrd="0" destOrd="0" presId="urn:microsoft.com/office/officeart/2005/8/layout/vList2"/>
    <dgm:cxn modelId="{57635525-0B9E-43C5-B842-B58E56B2313A}" type="presParOf" srcId="{4EA83762-7FDC-4426-B8DC-DB14C1EC03A7}" destId="{CF712DF2-A721-4A86-989A-EE5589CB9D9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2FBD35-E3F4-4C8C-80D9-B4DC6072434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B4B0B58E-AE7B-4B64-9BA9-685B470CA9A8}">
      <dgm:prSet/>
      <dgm:spPr/>
      <dgm:t>
        <a:bodyPr/>
        <a:lstStyle/>
        <a:p>
          <a:pPr algn="just"/>
          <a:r>
            <a:rPr lang="es-MX" dirty="0"/>
            <a:t>Las normas profesionales de auditoría de la Organización Internacional de las Entidades Fiscalizadoras Superiores </a:t>
          </a:r>
          <a:r>
            <a:rPr lang="es-MX" i="1" dirty="0"/>
            <a:t>(INTOSAI, por sus siglas en ingles</a:t>
          </a:r>
          <a:r>
            <a:rPr lang="es-MX" dirty="0"/>
            <a:t>), clasifican a las auditorías en el sector público en tres tipos: </a:t>
          </a:r>
        </a:p>
      </dgm:t>
    </dgm:pt>
    <dgm:pt modelId="{E1D7F527-88AF-4F47-8E29-E6EE969FA557}" type="parTrans" cxnId="{AB5F33C1-663D-43D2-B7F0-BF6E53AE8254}">
      <dgm:prSet/>
      <dgm:spPr/>
      <dgm:t>
        <a:bodyPr/>
        <a:lstStyle/>
        <a:p>
          <a:endParaRPr lang="es-MX"/>
        </a:p>
      </dgm:t>
    </dgm:pt>
    <dgm:pt modelId="{8A8DFB3A-6C36-4FAE-B7A4-1A807B121C00}" type="sibTrans" cxnId="{AB5F33C1-663D-43D2-B7F0-BF6E53AE8254}">
      <dgm:prSet/>
      <dgm:spPr/>
      <dgm:t>
        <a:bodyPr/>
        <a:lstStyle/>
        <a:p>
          <a:endParaRPr lang="es-MX"/>
        </a:p>
      </dgm:t>
    </dgm:pt>
    <dgm:pt modelId="{BB33B7AC-E8E8-42FD-B66F-7D9D3A613682}">
      <dgm:prSet custT="1"/>
      <dgm:spPr/>
      <dgm:t>
        <a:bodyPr/>
        <a:lstStyle/>
        <a:p>
          <a:r>
            <a:rPr lang="es-MX" sz="2400" b="1" dirty="0"/>
            <a:t>1.	Auditorías de estados financieros,</a:t>
          </a:r>
          <a:endParaRPr lang="es-MX" sz="2400" dirty="0"/>
        </a:p>
      </dgm:t>
    </dgm:pt>
    <dgm:pt modelId="{2620DB6C-A37D-4046-9BE4-C51B76921946}" type="parTrans" cxnId="{B918F9F7-9E29-44D7-9D52-F39B7E5EC81F}">
      <dgm:prSet/>
      <dgm:spPr/>
      <dgm:t>
        <a:bodyPr/>
        <a:lstStyle/>
        <a:p>
          <a:endParaRPr lang="es-MX"/>
        </a:p>
      </dgm:t>
    </dgm:pt>
    <dgm:pt modelId="{F82FBD2D-8168-4290-AB9F-B6FAF7322F30}" type="sibTrans" cxnId="{B918F9F7-9E29-44D7-9D52-F39B7E5EC81F}">
      <dgm:prSet/>
      <dgm:spPr/>
      <dgm:t>
        <a:bodyPr/>
        <a:lstStyle/>
        <a:p>
          <a:endParaRPr lang="es-MX"/>
        </a:p>
      </dgm:t>
    </dgm:pt>
    <dgm:pt modelId="{8A966660-F84D-40AB-8B24-9C4346EB2821}">
      <dgm:prSet custT="1"/>
      <dgm:spPr/>
      <dgm:t>
        <a:bodyPr/>
        <a:lstStyle/>
        <a:p>
          <a:r>
            <a:rPr lang="es-MX" sz="2400" b="1" dirty="0"/>
            <a:t>2.	Auditorías de cumplimiento y </a:t>
          </a:r>
          <a:endParaRPr lang="es-MX" sz="2400" dirty="0"/>
        </a:p>
      </dgm:t>
    </dgm:pt>
    <dgm:pt modelId="{ADD9F7A4-B8DB-44F2-9E43-2A7CE7E7256C}" type="parTrans" cxnId="{5A682B7C-AE67-4722-A26A-45B440847BC9}">
      <dgm:prSet/>
      <dgm:spPr/>
      <dgm:t>
        <a:bodyPr/>
        <a:lstStyle/>
        <a:p>
          <a:endParaRPr lang="es-MX"/>
        </a:p>
      </dgm:t>
    </dgm:pt>
    <dgm:pt modelId="{CEA9197E-11F5-434E-8A87-DFF08666EB93}" type="sibTrans" cxnId="{5A682B7C-AE67-4722-A26A-45B440847BC9}">
      <dgm:prSet/>
      <dgm:spPr/>
      <dgm:t>
        <a:bodyPr/>
        <a:lstStyle/>
        <a:p>
          <a:endParaRPr lang="es-MX"/>
        </a:p>
      </dgm:t>
    </dgm:pt>
    <dgm:pt modelId="{71BC7B1C-50E8-41BF-9666-B85844DB6375}">
      <dgm:prSet custT="1"/>
      <dgm:spPr/>
      <dgm:t>
        <a:bodyPr/>
        <a:lstStyle/>
        <a:p>
          <a:r>
            <a:rPr lang="es-MX" sz="2400" b="1" dirty="0"/>
            <a:t>3.	Auditorías de desempeño. </a:t>
          </a:r>
          <a:endParaRPr lang="es-MX" sz="2400" dirty="0"/>
        </a:p>
      </dgm:t>
    </dgm:pt>
    <dgm:pt modelId="{73F79A51-6CB1-47A4-A4A5-86F6A01780ED}" type="parTrans" cxnId="{931DCF5D-C882-4CE0-A55D-7EC6C8FCE788}">
      <dgm:prSet/>
      <dgm:spPr/>
      <dgm:t>
        <a:bodyPr/>
        <a:lstStyle/>
        <a:p>
          <a:endParaRPr lang="es-MX"/>
        </a:p>
      </dgm:t>
    </dgm:pt>
    <dgm:pt modelId="{8F2C716D-249B-4FB0-BB9C-EE610F0A0649}" type="sibTrans" cxnId="{931DCF5D-C882-4CE0-A55D-7EC6C8FCE788}">
      <dgm:prSet/>
      <dgm:spPr/>
      <dgm:t>
        <a:bodyPr/>
        <a:lstStyle/>
        <a:p>
          <a:endParaRPr lang="es-MX"/>
        </a:p>
      </dgm:t>
    </dgm:pt>
    <dgm:pt modelId="{192D562C-FC98-431D-9A3D-E5E0460FDC68}" type="pres">
      <dgm:prSet presAssocID="{732FBD35-E3F4-4C8C-80D9-B4DC60724341}" presName="vert0" presStyleCnt="0">
        <dgm:presLayoutVars>
          <dgm:dir/>
          <dgm:animOne val="branch"/>
          <dgm:animLvl val="lvl"/>
        </dgm:presLayoutVars>
      </dgm:prSet>
      <dgm:spPr/>
    </dgm:pt>
    <dgm:pt modelId="{8D778775-75BC-4F8D-AA67-10FAF2A45D2D}" type="pres">
      <dgm:prSet presAssocID="{B4B0B58E-AE7B-4B64-9BA9-685B470CA9A8}" presName="thickLine" presStyleLbl="alignNode1" presStyleIdx="0" presStyleCnt="4"/>
      <dgm:spPr/>
    </dgm:pt>
    <dgm:pt modelId="{AD9FBA0A-A11E-4FD5-AFB3-1BA3DE550786}" type="pres">
      <dgm:prSet presAssocID="{B4B0B58E-AE7B-4B64-9BA9-685B470CA9A8}" presName="horz1" presStyleCnt="0"/>
      <dgm:spPr/>
    </dgm:pt>
    <dgm:pt modelId="{0B6145C2-EE3D-492E-98F6-4B94015A8320}" type="pres">
      <dgm:prSet presAssocID="{B4B0B58E-AE7B-4B64-9BA9-685B470CA9A8}" presName="tx1" presStyleLbl="revTx" presStyleIdx="0" presStyleCnt="4"/>
      <dgm:spPr/>
    </dgm:pt>
    <dgm:pt modelId="{1F0BCD80-F163-4459-B9FC-88141AE3FD7B}" type="pres">
      <dgm:prSet presAssocID="{B4B0B58E-AE7B-4B64-9BA9-685B470CA9A8}" presName="vert1" presStyleCnt="0"/>
      <dgm:spPr/>
    </dgm:pt>
    <dgm:pt modelId="{E10BD819-1587-4F04-9576-D54016B96947}" type="pres">
      <dgm:prSet presAssocID="{BB33B7AC-E8E8-42FD-B66F-7D9D3A613682}" presName="thickLine" presStyleLbl="alignNode1" presStyleIdx="1" presStyleCnt="4"/>
      <dgm:spPr/>
    </dgm:pt>
    <dgm:pt modelId="{86732720-96A4-4051-A357-66D0F6C88262}" type="pres">
      <dgm:prSet presAssocID="{BB33B7AC-E8E8-42FD-B66F-7D9D3A613682}" presName="horz1" presStyleCnt="0"/>
      <dgm:spPr/>
    </dgm:pt>
    <dgm:pt modelId="{2267FFB4-91B4-423B-8509-5BACA213B91D}" type="pres">
      <dgm:prSet presAssocID="{BB33B7AC-E8E8-42FD-B66F-7D9D3A613682}" presName="tx1" presStyleLbl="revTx" presStyleIdx="1" presStyleCnt="4"/>
      <dgm:spPr/>
    </dgm:pt>
    <dgm:pt modelId="{83DFBA1C-1453-4D91-88E2-80DEA267D245}" type="pres">
      <dgm:prSet presAssocID="{BB33B7AC-E8E8-42FD-B66F-7D9D3A613682}" presName="vert1" presStyleCnt="0"/>
      <dgm:spPr/>
    </dgm:pt>
    <dgm:pt modelId="{32D22F6F-7C04-4CA5-AE81-D0DEF981DC78}" type="pres">
      <dgm:prSet presAssocID="{8A966660-F84D-40AB-8B24-9C4346EB2821}" presName="thickLine" presStyleLbl="alignNode1" presStyleIdx="2" presStyleCnt="4"/>
      <dgm:spPr/>
    </dgm:pt>
    <dgm:pt modelId="{69C1E95B-9692-49E8-86FA-82515BA97FB0}" type="pres">
      <dgm:prSet presAssocID="{8A966660-F84D-40AB-8B24-9C4346EB2821}" presName="horz1" presStyleCnt="0"/>
      <dgm:spPr/>
    </dgm:pt>
    <dgm:pt modelId="{5DDFB172-CA95-493A-BF3F-2DE1378D0F9D}" type="pres">
      <dgm:prSet presAssocID="{8A966660-F84D-40AB-8B24-9C4346EB2821}" presName="tx1" presStyleLbl="revTx" presStyleIdx="2" presStyleCnt="4"/>
      <dgm:spPr/>
    </dgm:pt>
    <dgm:pt modelId="{E8D6CA1A-19DF-497E-8DEA-06031D788AAE}" type="pres">
      <dgm:prSet presAssocID="{8A966660-F84D-40AB-8B24-9C4346EB2821}" presName="vert1" presStyleCnt="0"/>
      <dgm:spPr/>
    </dgm:pt>
    <dgm:pt modelId="{6E3CD410-1D27-4330-8FF7-C906CE993B28}" type="pres">
      <dgm:prSet presAssocID="{71BC7B1C-50E8-41BF-9666-B85844DB6375}" presName="thickLine" presStyleLbl="alignNode1" presStyleIdx="3" presStyleCnt="4"/>
      <dgm:spPr/>
    </dgm:pt>
    <dgm:pt modelId="{91DE8E70-2D66-426F-9A9F-3250D5CCC6CE}" type="pres">
      <dgm:prSet presAssocID="{71BC7B1C-50E8-41BF-9666-B85844DB6375}" presName="horz1" presStyleCnt="0"/>
      <dgm:spPr/>
    </dgm:pt>
    <dgm:pt modelId="{722F0B70-431C-41B5-9B15-92BB4F9FDE6A}" type="pres">
      <dgm:prSet presAssocID="{71BC7B1C-50E8-41BF-9666-B85844DB6375}" presName="tx1" presStyleLbl="revTx" presStyleIdx="3" presStyleCnt="4"/>
      <dgm:spPr/>
    </dgm:pt>
    <dgm:pt modelId="{0E0CC541-0585-4325-897A-D7AE1556FFBB}" type="pres">
      <dgm:prSet presAssocID="{71BC7B1C-50E8-41BF-9666-B85844DB6375}" presName="vert1" presStyleCnt="0"/>
      <dgm:spPr/>
    </dgm:pt>
  </dgm:ptLst>
  <dgm:cxnLst>
    <dgm:cxn modelId="{62595346-98F1-4DEE-AF8F-4F4AE127FE98}" type="presOf" srcId="{BB33B7AC-E8E8-42FD-B66F-7D9D3A613682}" destId="{2267FFB4-91B4-423B-8509-5BACA213B91D}" srcOrd="0" destOrd="0" presId="urn:microsoft.com/office/officeart/2008/layout/LinedList"/>
    <dgm:cxn modelId="{931DCF5D-C882-4CE0-A55D-7EC6C8FCE788}" srcId="{732FBD35-E3F4-4C8C-80D9-B4DC60724341}" destId="{71BC7B1C-50E8-41BF-9666-B85844DB6375}" srcOrd="3" destOrd="0" parTransId="{73F79A51-6CB1-47A4-A4A5-86F6A01780ED}" sibTransId="{8F2C716D-249B-4FB0-BB9C-EE610F0A0649}"/>
    <dgm:cxn modelId="{5A682B7C-AE67-4722-A26A-45B440847BC9}" srcId="{732FBD35-E3F4-4C8C-80D9-B4DC60724341}" destId="{8A966660-F84D-40AB-8B24-9C4346EB2821}" srcOrd="2" destOrd="0" parTransId="{ADD9F7A4-B8DB-44F2-9E43-2A7CE7E7256C}" sibTransId="{CEA9197E-11F5-434E-8A87-DFF08666EB93}"/>
    <dgm:cxn modelId="{B7FB3199-1FC3-4733-B7C2-F21C47266142}" type="presOf" srcId="{8A966660-F84D-40AB-8B24-9C4346EB2821}" destId="{5DDFB172-CA95-493A-BF3F-2DE1378D0F9D}" srcOrd="0" destOrd="0" presId="urn:microsoft.com/office/officeart/2008/layout/LinedList"/>
    <dgm:cxn modelId="{1A7362B5-1616-429E-ABF3-602AC01A793C}" type="presOf" srcId="{732FBD35-E3F4-4C8C-80D9-B4DC60724341}" destId="{192D562C-FC98-431D-9A3D-E5E0460FDC68}" srcOrd="0" destOrd="0" presId="urn:microsoft.com/office/officeart/2008/layout/LinedList"/>
    <dgm:cxn modelId="{AB5F33C1-663D-43D2-B7F0-BF6E53AE8254}" srcId="{732FBD35-E3F4-4C8C-80D9-B4DC60724341}" destId="{B4B0B58E-AE7B-4B64-9BA9-685B470CA9A8}" srcOrd="0" destOrd="0" parTransId="{E1D7F527-88AF-4F47-8E29-E6EE969FA557}" sibTransId="{8A8DFB3A-6C36-4FAE-B7A4-1A807B121C00}"/>
    <dgm:cxn modelId="{1772EAF3-C1EE-4D4F-96FB-3C849ED8914E}" type="presOf" srcId="{71BC7B1C-50E8-41BF-9666-B85844DB6375}" destId="{722F0B70-431C-41B5-9B15-92BB4F9FDE6A}" srcOrd="0" destOrd="0" presId="urn:microsoft.com/office/officeart/2008/layout/LinedList"/>
    <dgm:cxn modelId="{B918F9F7-9E29-44D7-9D52-F39B7E5EC81F}" srcId="{732FBD35-E3F4-4C8C-80D9-B4DC60724341}" destId="{BB33B7AC-E8E8-42FD-B66F-7D9D3A613682}" srcOrd="1" destOrd="0" parTransId="{2620DB6C-A37D-4046-9BE4-C51B76921946}" sibTransId="{F82FBD2D-8168-4290-AB9F-B6FAF7322F30}"/>
    <dgm:cxn modelId="{04216EFC-73B7-492C-A7E4-32FA7CB88EEA}" type="presOf" srcId="{B4B0B58E-AE7B-4B64-9BA9-685B470CA9A8}" destId="{0B6145C2-EE3D-492E-98F6-4B94015A8320}" srcOrd="0" destOrd="0" presId="urn:microsoft.com/office/officeart/2008/layout/LinedList"/>
    <dgm:cxn modelId="{9B9B9091-DCD1-47F6-8418-A45774CCD4AB}" type="presParOf" srcId="{192D562C-FC98-431D-9A3D-E5E0460FDC68}" destId="{8D778775-75BC-4F8D-AA67-10FAF2A45D2D}" srcOrd="0" destOrd="0" presId="urn:microsoft.com/office/officeart/2008/layout/LinedList"/>
    <dgm:cxn modelId="{F3C39A43-3682-4C53-9C74-6B4B815DE6F8}" type="presParOf" srcId="{192D562C-FC98-431D-9A3D-E5E0460FDC68}" destId="{AD9FBA0A-A11E-4FD5-AFB3-1BA3DE550786}" srcOrd="1" destOrd="0" presId="urn:microsoft.com/office/officeart/2008/layout/LinedList"/>
    <dgm:cxn modelId="{12A119F2-9421-4A1E-8FB0-06ED5C30B0A2}" type="presParOf" srcId="{AD9FBA0A-A11E-4FD5-AFB3-1BA3DE550786}" destId="{0B6145C2-EE3D-492E-98F6-4B94015A8320}" srcOrd="0" destOrd="0" presId="urn:microsoft.com/office/officeart/2008/layout/LinedList"/>
    <dgm:cxn modelId="{50586689-6C61-4076-9356-4DDF1F61CDE8}" type="presParOf" srcId="{AD9FBA0A-A11E-4FD5-AFB3-1BA3DE550786}" destId="{1F0BCD80-F163-4459-B9FC-88141AE3FD7B}" srcOrd="1" destOrd="0" presId="urn:microsoft.com/office/officeart/2008/layout/LinedList"/>
    <dgm:cxn modelId="{EB9E5740-A1F7-4AD0-9393-AA7E9003ECD4}" type="presParOf" srcId="{192D562C-FC98-431D-9A3D-E5E0460FDC68}" destId="{E10BD819-1587-4F04-9576-D54016B96947}" srcOrd="2" destOrd="0" presId="urn:microsoft.com/office/officeart/2008/layout/LinedList"/>
    <dgm:cxn modelId="{2A1E8F12-4743-4E4D-BCAA-24E3AFB1E691}" type="presParOf" srcId="{192D562C-FC98-431D-9A3D-E5E0460FDC68}" destId="{86732720-96A4-4051-A357-66D0F6C88262}" srcOrd="3" destOrd="0" presId="urn:microsoft.com/office/officeart/2008/layout/LinedList"/>
    <dgm:cxn modelId="{B8FC8636-D120-479A-9241-948AE4B8DABA}" type="presParOf" srcId="{86732720-96A4-4051-A357-66D0F6C88262}" destId="{2267FFB4-91B4-423B-8509-5BACA213B91D}" srcOrd="0" destOrd="0" presId="urn:microsoft.com/office/officeart/2008/layout/LinedList"/>
    <dgm:cxn modelId="{FC900D40-79F9-4213-A039-99658784C054}" type="presParOf" srcId="{86732720-96A4-4051-A357-66D0F6C88262}" destId="{83DFBA1C-1453-4D91-88E2-80DEA267D245}" srcOrd="1" destOrd="0" presId="urn:microsoft.com/office/officeart/2008/layout/LinedList"/>
    <dgm:cxn modelId="{EE6E036F-43D7-48F3-9FB9-78BDEBD055EB}" type="presParOf" srcId="{192D562C-FC98-431D-9A3D-E5E0460FDC68}" destId="{32D22F6F-7C04-4CA5-AE81-D0DEF981DC78}" srcOrd="4" destOrd="0" presId="urn:microsoft.com/office/officeart/2008/layout/LinedList"/>
    <dgm:cxn modelId="{59192E13-454F-4D72-BBC3-E1513AC2C776}" type="presParOf" srcId="{192D562C-FC98-431D-9A3D-E5E0460FDC68}" destId="{69C1E95B-9692-49E8-86FA-82515BA97FB0}" srcOrd="5" destOrd="0" presId="urn:microsoft.com/office/officeart/2008/layout/LinedList"/>
    <dgm:cxn modelId="{86BED67E-E104-4D5D-B98E-7FA53E28D658}" type="presParOf" srcId="{69C1E95B-9692-49E8-86FA-82515BA97FB0}" destId="{5DDFB172-CA95-493A-BF3F-2DE1378D0F9D}" srcOrd="0" destOrd="0" presId="urn:microsoft.com/office/officeart/2008/layout/LinedList"/>
    <dgm:cxn modelId="{6AB3578E-A1C2-448F-8F29-AFAF6D2935E6}" type="presParOf" srcId="{69C1E95B-9692-49E8-86FA-82515BA97FB0}" destId="{E8D6CA1A-19DF-497E-8DEA-06031D788AAE}" srcOrd="1" destOrd="0" presId="urn:microsoft.com/office/officeart/2008/layout/LinedList"/>
    <dgm:cxn modelId="{EFADD238-5F64-4D3D-B91C-84865878C1EA}" type="presParOf" srcId="{192D562C-FC98-431D-9A3D-E5E0460FDC68}" destId="{6E3CD410-1D27-4330-8FF7-C906CE993B28}" srcOrd="6" destOrd="0" presId="urn:microsoft.com/office/officeart/2008/layout/LinedList"/>
    <dgm:cxn modelId="{9E786641-D17D-40D2-B393-8EC0DBE3976F}" type="presParOf" srcId="{192D562C-FC98-431D-9A3D-E5E0460FDC68}" destId="{91DE8E70-2D66-426F-9A9F-3250D5CCC6CE}" srcOrd="7" destOrd="0" presId="urn:microsoft.com/office/officeart/2008/layout/LinedList"/>
    <dgm:cxn modelId="{3B824B66-3804-4261-8987-CDCD98C13968}" type="presParOf" srcId="{91DE8E70-2D66-426F-9A9F-3250D5CCC6CE}" destId="{722F0B70-431C-41B5-9B15-92BB4F9FDE6A}" srcOrd="0" destOrd="0" presId="urn:microsoft.com/office/officeart/2008/layout/LinedList"/>
    <dgm:cxn modelId="{B0FB4B7A-AFD9-4B1A-ABA7-E07B9854A16C}" type="presParOf" srcId="{91DE8E70-2D66-426F-9A9F-3250D5CCC6CE}" destId="{0E0CC541-0585-4325-897A-D7AE1556FFB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42433D-C403-4E43-AFC2-AF1423E36A5A}"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s-MX"/>
        </a:p>
      </dgm:t>
    </dgm:pt>
    <dgm:pt modelId="{AE58932E-28B0-4E5D-9610-5B281993E0D6}">
      <dgm:prSet/>
      <dgm:spPr/>
      <dgm:t>
        <a:bodyPr/>
        <a:lstStyle/>
        <a:p>
          <a:pPr algn="just"/>
          <a:r>
            <a:rPr lang="es-MX" b="1" dirty="0"/>
            <a:t>Objetivo</a:t>
          </a:r>
          <a:r>
            <a:rPr lang="es-MX" dirty="0"/>
            <a:t>: Determinar si la información financiera de una entidad se presenta en conformidad con el marco de referencia de emisión de información financiera y regulatorio aplicable. </a:t>
          </a:r>
        </a:p>
      </dgm:t>
    </dgm:pt>
    <dgm:pt modelId="{86134713-49D8-43DC-B70A-3D21E4CA364E}" type="parTrans" cxnId="{08668F66-B60F-4DC6-8A40-CB722090E31C}">
      <dgm:prSet/>
      <dgm:spPr/>
      <dgm:t>
        <a:bodyPr/>
        <a:lstStyle/>
        <a:p>
          <a:endParaRPr lang="es-MX"/>
        </a:p>
      </dgm:t>
    </dgm:pt>
    <dgm:pt modelId="{4B085137-C948-45A1-8F87-60564FF74B70}" type="sibTrans" cxnId="{08668F66-B60F-4DC6-8A40-CB722090E31C}">
      <dgm:prSet/>
      <dgm:spPr/>
      <dgm:t>
        <a:bodyPr/>
        <a:lstStyle/>
        <a:p>
          <a:endParaRPr lang="es-MX"/>
        </a:p>
      </dgm:t>
    </dgm:pt>
    <dgm:pt modelId="{8FFCC341-0C03-48C2-BD70-CAD41BA6F272}">
      <dgm:prSet/>
      <dgm:spPr/>
      <dgm:t>
        <a:bodyPr/>
        <a:lstStyle/>
        <a:p>
          <a:pPr algn="just"/>
          <a:r>
            <a:rPr lang="es-MX" b="1" dirty="0"/>
            <a:t>¿Cómo? </a:t>
          </a:r>
          <a:r>
            <a:rPr lang="es-MX" b="0" dirty="0"/>
            <a:t>A</a:t>
          </a:r>
          <a:r>
            <a:rPr lang="es-MX" b="1" dirty="0"/>
            <a:t> </a:t>
          </a:r>
          <a:r>
            <a:rPr lang="es-MX" dirty="0"/>
            <a:t>través de la evidencia que le permita al auditor expresar un dictamen en donde verifique si la información financiera está libre de inconsistencias, fraude o error.</a:t>
          </a:r>
        </a:p>
      </dgm:t>
    </dgm:pt>
    <dgm:pt modelId="{8CFD6194-05D0-4021-AB2F-AEE5567705A8}" type="parTrans" cxnId="{8FFDE218-5A50-4C28-B7F8-F63D1C9BD6AE}">
      <dgm:prSet/>
      <dgm:spPr/>
      <dgm:t>
        <a:bodyPr/>
        <a:lstStyle/>
        <a:p>
          <a:endParaRPr lang="es-MX"/>
        </a:p>
      </dgm:t>
    </dgm:pt>
    <dgm:pt modelId="{CB0487D2-5525-4F29-A120-3CFE67FC6EF2}" type="sibTrans" cxnId="{8FFDE218-5A50-4C28-B7F8-F63D1C9BD6AE}">
      <dgm:prSet/>
      <dgm:spPr/>
      <dgm:t>
        <a:bodyPr/>
        <a:lstStyle/>
        <a:p>
          <a:endParaRPr lang="es-MX"/>
        </a:p>
      </dgm:t>
    </dgm:pt>
    <dgm:pt modelId="{C05A7B3F-D09C-473F-83E7-35FB1233C143}" type="pres">
      <dgm:prSet presAssocID="{8742433D-C403-4E43-AFC2-AF1423E36A5A}" presName="linear" presStyleCnt="0">
        <dgm:presLayoutVars>
          <dgm:animLvl val="lvl"/>
          <dgm:resizeHandles val="exact"/>
        </dgm:presLayoutVars>
      </dgm:prSet>
      <dgm:spPr/>
    </dgm:pt>
    <dgm:pt modelId="{4738009F-F907-43A6-9C7B-DE6DA8202726}" type="pres">
      <dgm:prSet presAssocID="{AE58932E-28B0-4E5D-9610-5B281993E0D6}" presName="parentText" presStyleLbl="node1" presStyleIdx="0" presStyleCnt="2">
        <dgm:presLayoutVars>
          <dgm:chMax val="0"/>
          <dgm:bulletEnabled val="1"/>
        </dgm:presLayoutVars>
      </dgm:prSet>
      <dgm:spPr/>
    </dgm:pt>
    <dgm:pt modelId="{C34C0ACD-3BC4-48BA-B68D-88581B6E3918}" type="pres">
      <dgm:prSet presAssocID="{4B085137-C948-45A1-8F87-60564FF74B70}" presName="spacer" presStyleCnt="0"/>
      <dgm:spPr/>
    </dgm:pt>
    <dgm:pt modelId="{CD514449-B872-427D-8991-3B020E6884AC}" type="pres">
      <dgm:prSet presAssocID="{8FFCC341-0C03-48C2-BD70-CAD41BA6F272}" presName="parentText" presStyleLbl="node1" presStyleIdx="1" presStyleCnt="2">
        <dgm:presLayoutVars>
          <dgm:chMax val="0"/>
          <dgm:bulletEnabled val="1"/>
        </dgm:presLayoutVars>
      </dgm:prSet>
      <dgm:spPr/>
    </dgm:pt>
  </dgm:ptLst>
  <dgm:cxnLst>
    <dgm:cxn modelId="{8FFDE218-5A50-4C28-B7F8-F63D1C9BD6AE}" srcId="{8742433D-C403-4E43-AFC2-AF1423E36A5A}" destId="{8FFCC341-0C03-48C2-BD70-CAD41BA6F272}" srcOrd="1" destOrd="0" parTransId="{8CFD6194-05D0-4021-AB2F-AEE5567705A8}" sibTransId="{CB0487D2-5525-4F29-A120-3CFE67FC6EF2}"/>
    <dgm:cxn modelId="{2E182034-195D-4AA0-A729-1472261AB7F0}" type="presOf" srcId="{AE58932E-28B0-4E5D-9610-5B281993E0D6}" destId="{4738009F-F907-43A6-9C7B-DE6DA8202726}" srcOrd="0" destOrd="0" presId="urn:microsoft.com/office/officeart/2005/8/layout/vList2"/>
    <dgm:cxn modelId="{08668F66-B60F-4DC6-8A40-CB722090E31C}" srcId="{8742433D-C403-4E43-AFC2-AF1423E36A5A}" destId="{AE58932E-28B0-4E5D-9610-5B281993E0D6}" srcOrd="0" destOrd="0" parTransId="{86134713-49D8-43DC-B70A-3D21E4CA364E}" sibTransId="{4B085137-C948-45A1-8F87-60564FF74B70}"/>
    <dgm:cxn modelId="{2541E875-6802-47B5-A5DE-996F7E065096}" type="presOf" srcId="{8742433D-C403-4E43-AFC2-AF1423E36A5A}" destId="{C05A7B3F-D09C-473F-83E7-35FB1233C143}" srcOrd="0" destOrd="0" presId="urn:microsoft.com/office/officeart/2005/8/layout/vList2"/>
    <dgm:cxn modelId="{2676087A-B303-44B6-8DA3-5B4E4244717C}" type="presOf" srcId="{8FFCC341-0C03-48C2-BD70-CAD41BA6F272}" destId="{CD514449-B872-427D-8991-3B020E6884AC}" srcOrd="0" destOrd="0" presId="urn:microsoft.com/office/officeart/2005/8/layout/vList2"/>
    <dgm:cxn modelId="{E9547142-240D-47A6-A32F-34CA780821F1}" type="presParOf" srcId="{C05A7B3F-D09C-473F-83E7-35FB1233C143}" destId="{4738009F-F907-43A6-9C7B-DE6DA8202726}" srcOrd="0" destOrd="0" presId="urn:microsoft.com/office/officeart/2005/8/layout/vList2"/>
    <dgm:cxn modelId="{A52C20B6-A8D6-4766-8169-FBFE596A663B}" type="presParOf" srcId="{C05A7B3F-D09C-473F-83E7-35FB1233C143}" destId="{C34C0ACD-3BC4-48BA-B68D-88581B6E3918}" srcOrd="1" destOrd="0" presId="urn:microsoft.com/office/officeart/2005/8/layout/vList2"/>
    <dgm:cxn modelId="{CB51C07D-AA25-4207-9A83-A369FA5B813D}" type="presParOf" srcId="{C05A7B3F-D09C-473F-83E7-35FB1233C143}" destId="{CD514449-B872-427D-8991-3B020E6884A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4EC8C-1DC7-4AEF-8D1F-4F1F25DAB685}">
      <dsp:nvSpPr>
        <dsp:cNvPr id="0" name=""/>
        <dsp:cNvSpPr/>
      </dsp:nvSpPr>
      <dsp:spPr>
        <a:xfrm>
          <a:off x="0" y="394968"/>
          <a:ext cx="8998225" cy="28080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s-MX" sz="5000" b="1" kern="1200" dirty="0"/>
            <a:t>ÁMBITO DE ACCIÓN DE LAS ENTIDADES SUPERIORES DE FISCALIZACIÓN</a:t>
          </a:r>
          <a:endParaRPr lang="es-MX" sz="5000" kern="1200" dirty="0"/>
        </a:p>
      </dsp:txBody>
      <dsp:txXfrm>
        <a:off x="137075" y="532043"/>
        <a:ext cx="8724075" cy="25338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E791D-82F8-4480-AB4C-C9A19E23690D}">
      <dsp:nvSpPr>
        <dsp:cNvPr id="0" name=""/>
        <dsp:cNvSpPr/>
      </dsp:nvSpPr>
      <dsp:spPr>
        <a:xfrm>
          <a:off x="0" y="0"/>
          <a:ext cx="8915400" cy="1798875"/>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s-MX" sz="2500" b="1" kern="1200" dirty="0"/>
            <a:t>Objetivo</a:t>
          </a:r>
          <a:r>
            <a:rPr lang="es-MX" sz="2500" kern="1200" dirty="0"/>
            <a:t>: Determinar si las intervenciones, programas e instituciones se desempeñan de acuerdo con los principios de </a:t>
          </a:r>
          <a:r>
            <a:rPr lang="es-MX" sz="2500" u="sng" kern="1200" dirty="0"/>
            <a:t>economía, eficiencia y eficacia</a:t>
          </a:r>
          <a:r>
            <a:rPr lang="es-MX" sz="2500" kern="1200" dirty="0"/>
            <a:t>. </a:t>
          </a:r>
        </a:p>
      </dsp:txBody>
      <dsp:txXfrm>
        <a:off x="87814" y="87814"/>
        <a:ext cx="8739772" cy="1623247"/>
      </dsp:txXfrm>
    </dsp:sp>
    <dsp:sp modelId="{5D594145-9AE1-41E8-B93F-9D58E588461C}">
      <dsp:nvSpPr>
        <dsp:cNvPr id="0" name=""/>
        <dsp:cNvSpPr/>
      </dsp:nvSpPr>
      <dsp:spPr>
        <a:xfrm>
          <a:off x="0" y="1924811"/>
          <a:ext cx="8915400" cy="1798875"/>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s-MX" sz="2500" b="1" kern="1200" dirty="0"/>
            <a:t>¿Cómo? </a:t>
          </a:r>
          <a:r>
            <a:rPr lang="es-MX" sz="2500" kern="1200" dirty="0"/>
            <a:t>Analiza las causas de las desviaciones de estos criterios u otros problemas, para responder a preguntas clave de auditoría y proporcionar recomendaciones de mejora. </a:t>
          </a:r>
        </a:p>
      </dsp:txBody>
      <dsp:txXfrm>
        <a:off x="87814" y="2012625"/>
        <a:ext cx="8739772" cy="16232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6E3CA-2CEF-428F-8084-04B136C0EEF8}">
      <dsp:nvSpPr>
        <dsp:cNvPr id="0" name=""/>
        <dsp:cNvSpPr/>
      </dsp:nvSpPr>
      <dsp:spPr>
        <a:xfrm>
          <a:off x="0" y="115934"/>
          <a:ext cx="9362303" cy="1346304"/>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MX" sz="1900" b="1" kern="1200" dirty="0"/>
            <a:t>Objetivo</a:t>
          </a:r>
          <a:r>
            <a:rPr lang="es-MX" sz="1900" kern="1200" dirty="0"/>
            <a:t>: Se enfoca en determinar si un asunto en particular cumple con las regulaciones identificadas como criterios. </a:t>
          </a:r>
        </a:p>
      </dsp:txBody>
      <dsp:txXfrm>
        <a:off x="65721" y="181655"/>
        <a:ext cx="9230861" cy="1214862"/>
      </dsp:txXfrm>
    </dsp:sp>
    <dsp:sp modelId="{4DFC3C4B-07AA-4CEC-B93B-4A1DB3C42765}">
      <dsp:nvSpPr>
        <dsp:cNvPr id="0" name=""/>
        <dsp:cNvSpPr/>
      </dsp:nvSpPr>
      <dsp:spPr>
        <a:xfrm>
          <a:off x="0" y="1516958"/>
          <a:ext cx="9362303" cy="1346304"/>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MX" sz="1900" kern="1200"/>
            <a:t>Se realizan para evaluar si las actividades, operaciones financieras e información, cumplen con las regulaciones que rigen a la entidad auditada. </a:t>
          </a:r>
        </a:p>
      </dsp:txBody>
      <dsp:txXfrm>
        <a:off x="65721" y="1582679"/>
        <a:ext cx="9230861" cy="1214862"/>
      </dsp:txXfrm>
    </dsp:sp>
    <dsp:sp modelId="{012E4C12-7480-4C55-8702-09E668451382}">
      <dsp:nvSpPr>
        <dsp:cNvPr id="0" name=""/>
        <dsp:cNvSpPr/>
      </dsp:nvSpPr>
      <dsp:spPr>
        <a:xfrm>
          <a:off x="0" y="2917983"/>
          <a:ext cx="9362303" cy="1346304"/>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MX" sz="1900" kern="1200"/>
            <a:t>Pueden incluir reglas, leyes y reglamentos, resoluciones presupuestarias, políticas, códigos establecidos, términos acordados o los principios generales que rigen una administración financiera sana del sector público y la conducta de los funcionarios públicos.</a:t>
          </a:r>
        </a:p>
      </dsp:txBody>
      <dsp:txXfrm>
        <a:off x="65721" y="2983704"/>
        <a:ext cx="9230861" cy="12148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D8846-7246-4B7C-8FCD-CA37834431CE}">
      <dsp:nvSpPr>
        <dsp:cNvPr id="0" name=""/>
        <dsp:cNvSpPr/>
      </dsp:nvSpPr>
      <dsp:spPr>
        <a:xfrm>
          <a:off x="0" y="69792"/>
          <a:ext cx="8913675" cy="2585700"/>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s-MX" sz="6500" b="1" kern="1200" dirty="0"/>
            <a:t>TIPOS DE AUDITORÍA EN LA ASF</a:t>
          </a:r>
          <a:endParaRPr lang="es-MX" sz="6500" kern="1200" dirty="0"/>
        </a:p>
      </dsp:txBody>
      <dsp:txXfrm>
        <a:off x="126223" y="196015"/>
        <a:ext cx="8661229" cy="23332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C1019-77F7-4883-8A17-0F883881ADA4}">
      <dsp:nvSpPr>
        <dsp:cNvPr id="0" name=""/>
        <dsp:cNvSpPr/>
      </dsp:nvSpPr>
      <dsp:spPr>
        <a:xfrm>
          <a:off x="0" y="1947"/>
          <a:ext cx="911049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C7CD12-31C2-417A-AA76-D5DA247B4D68}">
      <dsp:nvSpPr>
        <dsp:cNvPr id="0" name=""/>
        <dsp:cNvSpPr/>
      </dsp:nvSpPr>
      <dsp:spPr>
        <a:xfrm>
          <a:off x="0" y="1947"/>
          <a:ext cx="9110491" cy="1328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just" defTabSz="1689100">
            <a:lnSpc>
              <a:spcPct val="90000"/>
            </a:lnSpc>
            <a:spcBef>
              <a:spcPct val="0"/>
            </a:spcBef>
            <a:spcAft>
              <a:spcPct val="35000"/>
            </a:spcAft>
            <a:buNone/>
          </a:pPr>
          <a:r>
            <a:rPr lang="es-MX" sz="3800" kern="1200" dirty="0"/>
            <a:t>La ASF contempla dos tipos: </a:t>
          </a:r>
        </a:p>
      </dsp:txBody>
      <dsp:txXfrm>
        <a:off x="0" y="1947"/>
        <a:ext cx="9110491" cy="1328336"/>
      </dsp:txXfrm>
    </dsp:sp>
    <dsp:sp modelId="{FE72362B-3D98-4F6E-B12F-BEE3DBA6275C}">
      <dsp:nvSpPr>
        <dsp:cNvPr id="0" name=""/>
        <dsp:cNvSpPr/>
      </dsp:nvSpPr>
      <dsp:spPr>
        <a:xfrm>
          <a:off x="0" y="1330283"/>
          <a:ext cx="911049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46FDB9-D314-46DE-B29E-F79D6E84A827}">
      <dsp:nvSpPr>
        <dsp:cNvPr id="0" name=""/>
        <dsp:cNvSpPr/>
      </dsp:nvSpPr>
      <dsp:spPr>
        <a:xfrm>
          <a:off x="0" y="1330283"/>
          <a:ext cx="9110491" cy="1328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s-MX" sz="3800" b="1" kern="1200" dirty="0"/>
            <a:t>1.	De cumplimiento financiero y </a:t>
          </a:r>
          <a:endParaRPr lang="es-MX" sz="3800" kern="1200" dirty="0"/>
        </a:p>
      </dsp:txBody>
      <dsp:txXfrm>
        <a:off x="0" y="1330283"/>
        <a:ext cx="9110491" cy="1328336"/>
      </dsp:txXfrm>
    </dsp:sp>
    <dsp:sp modelId="{7ED975ED-C1B4-4AA3-B83D-A15AAFC0C181}">
      <dsp:nvSpPr>
        <dsp:cNvPr id="0" name=""/>
        <dsp:cNvSpPr/>
      </dsp:nvSpPr>
      <dsp:spPr>
        <a:xfrm>
          <a:off x="0" y="2658620"/>
          <a:ext cx="911049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527AD5-0177-418D-A87F-30167D7622A1}">
      <dsp:nvSpPr>
        <dsp:cNvPr id="0" name=""/>
        <dsp:cNvSpPr/>
      </dsp:nvSpPr>
      <dsp:spPr>
        <a:xfrm>
          <a:off x="0" y="2658620"/>
          <a:ext cx="9110491" cy="1328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s-MX" sz="3800" b="1" kern="1200"/>
            <a:t>2.	De desempeño. </a:t>
          </a:r>
          <a:endParaRPr lang="es-MX" sz="3800" kern="1200"/>
        </a:p>
      </dsp:txBody>
      <dsp:txXfrm>
        <a:off x="0" y="2658620"/>
        <a:ext cx="9110491" cy="132833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48D9F-50A8-406B-AB56-F58DB831A28A}">
      <dsp:nvSpPr>
        <dsp:cNvPr id="0" name=""/>
        <dsp:cNvSpPr/>
      </dsp:nvSpPr>
      <dsp:spPr>
        <a:xfrm>
          <a:off x="0" y="1093"/>
          <a:ext cx="910763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AB31DD-2B2B-454F-A34C-9638CBA568BE}">
      <dsp:nvSpPr>
        <dsp:cNvPr id="0" name=""/>
        <dsp:cNvSpPr/>
      </dsp:nvSpPr>
      <dsp:spPr>
        <a:xfrm>
          <a:off x="0" y="1093"/>
          <a:ext cx="9107630" cy="2237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s-MX" sz="2400" b="1" kern="1200" dirty="0"/>
            <a:t>Objetivo</a:t>
          </a:r>
          <a:r>
            <a:rPr lang="es-MX" sz="2400" kern="1200" dirty="0"/>
            <a:t>: Revisar que la recaudación, captación, administración, ejercicio y aplicación de recursos aprobados por el Congreso Federal se lleve a cabo de acuerdo con la normativa y que su manejo haya sido correcto.</a:t>
          </a:r>
        </a:p>
        <a:p>
          <a:pPr marL="0" lvl="0" indent="0" algn="just" defTabSz="1066800">
            <a:lnSpc>
              <a:spcPct val="90000"/>
            </a:lnSpc>
            <a:spcBef>
              <a:spcPct val="0"/>
            </a:spcBef>
            <a:spcAft>
              <a:spcPct val="35000"/>
            </a:spcAft>
            <a:buNone/>
          </a:pPr>
          <a:endParaRPr lang="es-MX" sz="2300" kern="1200" dirty="0"/>
        </a:p>
      </dsp:txBody>
      <dsp:txXfrm>
        <a:off x="0" y="1093"/>
        <a:ext cx="9107630" cy="223715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48D9F-50A8-406B-AB56-F58DB831A28A}">
      <dsp:nvSpPr>
        <dsp:cNvPr id="0" name=""/>
        <dsp:cNvSpPr/>
      </dsp:nvSpPr>
      <dsp:spPr>
        <a:xfrm>
          <a:off x="0" y="604"/>
          <a:ext cx="5123553"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AB31DD-2B2B-454F-A34C-9638CBA568BE}">
      <dsp:nvSpPr>
        <dsp:cNvPr id="0" name=""/>
        <dsp:cNvSpPr/>
      </dsp:nvSpPr>
      <dsp:spPr>
        <a:xfrm>
          <a:off x="0" y="0"/>
          <a:ext cx="5123553" cy="1236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s-MX" sz="2400" kern="1200" dirty="0"/>
            <a:t>A su vez este tipo de auditoría, contiene 5 modalidades: </a:t>
          </a:r>
        </a:p>
        <a:p>
          <a:pPr marL="0" lvl="0" indent="0" algn="just" defTabSz="1066800">
            <a:lnSpc>
              <a:spcPct val="90000"/>
            </a:lnSpc>
            <a:spcBef>
              <a:spcPct val="0"/>
            </a:spcBef>
            <a:spcAft>
              <a:spcPct val="35000"/>
            </a:spcAft>
            <a:buNone/>
          </a:pPr>
          <a:endParaRPr lang="es-MX" sz="2000" kern="1200" dirty="0"/>
        </a:p>
      </dsp:txBody>
      <dsp:txXfrm>
        <a:off x="0" y="0"/>
        <a:ext cx="5123553" cy="123660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E429D-03F6-4B98-8B01-4F0DA2104AE2}">
      <dsp:nvSpPr>
        <dsp:cNvPr id="0" name=""/>
        <dsp:cNvSpPr/>
      </dsp:nvSpPr>
      <dsp:spPr>
        <a:xfrm>
          <a:off x="0" y="25955"/>
          <a:ext cx="8915400" cy="28641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s-MX" sz="5100" b="1" kern="1200" dirty="0"/>
            <a:t>Modalidades de la Auditoría de Cumplimiento Financiero </a:t>
          </a:r>
          <a:endParaRPr lang="es-MX" sz="5100" kern="1200" dirty="0"/>
        </a:p>
      </dsp:txBody>
      <dsp:txXfrm>
        <a:off x="139817" y="165772"/>
        <a:ext cx="8635766" cy="258452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E001B-38DC-490E-B573-59DEAB1C8CEA}">
      <dsp:nvSpPr>
        <dsp:cNvPr id="0" name=""/>
        <dsp:cNvSpPr/>
      </dsp:nvSpPr>
      <dsp:spPr>
        <a:xfrm>
          <a:off x="4884749" y="1703458"/>
          <a:ext cx="2261774" cy="2261774"/>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A2B4583-21A3-4990-B587-A6E1E1880092}">
      <dsp:nvSpPr>
        <dsp:cNvPr id="0" name=""/>
        <dsp:cNvSpPr/>
      </dsp:nvSpPr>
      <dsp:spPr>
        <a:xfrm>
          <a:off x="3825420" y="210144"/>
          <a:ext cx="3949157" cy="148803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s-MX" sz="1800" b="1" kern="1200" dirty="0"/>
            <a:t>1) Auditoría de inversiones físicas: </a:t>
          </a:r>
        </a:p>
        <a:p>
          <a:pPr marL="0" lvl="0" indent="0" algn="ctr" defTabSz="800100" rtl="0">
            <a:lnSpc>
              <a:spcPct val="90000"/>
            </a:lnSpc>
            <a:spcBef>
              <a:spcPct val="0"/>
            </a:spcBef>
            <a:spcAft>
              <a:spcPct val="35000"/>
            </a:spcAft>
            <a:buNone/>
          </a:pPr>
          <a:r>
            <a:rPr lang="es-MX" sz="1800" kern="1200" dirty="0"/>
            <a:t>Analiza los procesos de adquisición, desarrollo de obras públicas, y su conclusión.</a:t>
          </a:r>
        </a:p>
      </dsp:txBody>
      <dsp:txXfrm>
        <a:off x="3825420" y="210144"/>
        <a:ext cx="3949157" cy="1488035"/>
      </dsp:txXfrm>
    </dsp:sp>
    <dsp:sp modelId="{5F416BF3-21DC-43A7-8891-EEC7A99F8471}">
      <dsp:nvSpPr>
        <dsp:cNvPr id="0" name=""/>
        <dsp:cNvSpPr/>
      </dsp:nvSpPr>
      <dsp:spPr>
        <a:xfrm>
          <a:off x="5745129" y="2328354"/>
          <a:ext cx="2261774" cy="2261774"/>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151A586-2E74-4A87-A650-F60D0585BCCD}">
      <dsp:nvSpPr>
        <dsp:cNvPr id="0" name=""/>
        <dsp:cNvSpPr/>
      </dsp:nvSpPr>
      <dsp:spPr>
        <a:xfrm>
          <a:off x="8175356" y="1632302"/>
          <a:ext cx="3204017" cy="16478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s-MX" sz="1800" b="1" kern="1200" dirty="0"/>
            <a:t>2) Auditoría forense:</a:t>
          </a:r>
        </a:p>
        <a:p>
          <a:pPr marL="0" lvl="0" indent="0" algn="ctr" defTabSz="800100" rtl="0">
            <a:lnSpc>
              <a:spcPct val="90000"/>
            </a:lnSpc>
            <a:spcBef>
              <a:spcPct val="0"/>
            </a:spcBef>
            <a:spcAft>
              <a:spcPct val="35000"/>
            </a:spcAft>
            <a:buNone/>
          </a:pPr>
          <a:r>
            <a:rPr lang="es-MX" sz="1800" b="1" kern="1200" dirty="0"/>
            <a:t> </a:t>
          </a:r>
          <a:r>
            <a:rPr lang="es-MX" sz="1800" kern="1200" dirty="0"/>
            <a:t>Conlleva la revisión de procesos, hechos y evidencias, para documentar la existencia de presuntas irregularidades.</a:t>
          </a:r>
        </a:p>
      </dsp:txBody>
      <dsp:txXfrm>
        <a:off x="8175356" y="1632302"/>
        <a:ext cx="3204017" cy="1647864"/>
      </dsp:txXfrm>
    </dsp:sp>
    <dsp:sp modelId="{BD37185E-3F32-4A24-89A4-7E79413AA993}">
      <dsp:nvSpPr>
        <dsp:cNvPr id="0" name=""/>
        <dsp:cNvSpPr/>
      </dsp:nvSpPr>
      <dsp:spPr>
        <a:xfrm>
          <a:off x="5416719" y="3340337"/>
          <a:ext cx="2261774" cy="2261774"/>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7C659D1-D9C9-4DF5-A463-3AE172FE7037}">
      <dsp:nvSpPr>
        <dsp:cNvPr id="0" name=""/>
        <dsp:cNvSpPr/>
      </dsp:nvSpPr>
      <dsp:spPr>
        <a:xfrm>
          <a:off x="8132519" y="3907578"/>
          <a:ext cx="3524934" cy="21703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s-MX" sz="1800" b="1" kern="1200" dirty="0"/>
            <a:t>3) Auditoría a las TIC´S: </a:t>
          </a:r>
        </a:p>
        <a:p>
          <a:pPr marL="0" lvl="0" indent="0" algn="ctr" defTabSz="800100" rtl="0">
            <a:lnSpc>
              <a:spcPct val="90000"/>
            </a:lnSpc>
            <a:spcBef>
              <a:spcPct val="0"/>
            </a:spcBef>
            <a:spcAft>
              <a:spcPct val="35000"/>
            </a:spcAft>
            <a:buNone/>
          </a:pPr>
          <a:r>
            <a:rPr lang="es-MX" sz="1800" kern="1200" dirty="0"/>
            <a:t>Revisa adquisiciones, administración, aprovechamiento, calidad de los datos y la seguridad de la información de las entidades públicas.</a:t>
          </a:r>
        </a:p>
      </dsp:txBody>
      <dsp:txXfrm>
        <a:off x="8132519" y="3907578"/>
        <a:ext cx="3524934" cy="2170369"/>
      </dsp:txXfrm>
    </dsp:sp>
    <dsp:sp modelId="{2C3574D7-8DAF-4790-81CE-DCC80D2D6273}">
      <dsp:nvSpPr>
        <dsp:cNvPr id="0" name=""/>
        <dsp:cNvSpPr/>
      </dsp:nvSpPr>
      <dsp:spPr>
        <a:xfrm>
          <a:off x="4352780" y="3340337"/>
          <a:ext cx="2261774" cy="2261774"/>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CD1430D-FF9E-4DB6-BA68-4849DE363066}">
      <dsp:nvSpPr>
        <dsp:cNvPr id="0" name=""/>
        <dsp:cNvSpPr/>
      </dsp:nvSpPr>
      <dsp:spPr>
        <a:xfrm>
          <a:off x="904275" y="4329926"/>
          <a:ext cx="3148575" cy="16478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s-MX" sz="1800" b="1" kern="1200" dirty="0"/>
            <a:t>4) Auditoría a los sistemas de control interno: </a:t>
          </a:r>
        </a:p>
        <a:p>
          <a:pPr marL="0" lvl="0" indent="0" algn="ctr" defTabSz="800100" rtl="0">
            <a:lnSpc>
              <a:spcPct val="90000"/>
            </a:lnSpc>
            <a:spcBef>
              <a:spcPct val="0"/>
            </a:spcBef>
            <a:spcAft>
              <a:spcPct val="35000"/>
            </a:spcAft>
            <a:buNone/>
          </a:pPr>
          <a:r>
            <a:rPr lang="es-MX" sz="1800" kern="1200" dirty="0"/>
            <a:t>Evalúa las políticas, procesos y actividades que aseguran el cumplimiento de los objetivos institucionales.</a:t>
          </a:r>
        </a:p>
      </dsp:txBody>
      <dsp:txXfrm>
        <a:off x="904275" y="4329926"/>
        <a:ext cx="3148575" cy="1647864"/>
      </dsp:txXfrm>
    </dsp:sp>
    <dsp:sp modelId="{AAC9A3E4-16BC-4D87-B01E-B206635D7B9F}">
      <dsp:nvSpPr>
        <dsp:cNvPr id="0" name=""/>
        <dsp:cNvSpPr/>
      </dsp:nvSpPr>
      <dsp:spPr>
        <a:xfrm>
          <a:off x="4024370" y="2328354"/>
          <a:ext cx="2261774" cy="2261774"/>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2E76BD4-48EB-44D2-B0AC-F81D5B411D70}">
      <dsp:nvSpPr>
        <dsp:cNvPr id="0" name=""/>
        <dsp:cNvSpPr/>
      </dsp:nvSpPr>
      <dsp:spPr>
        <a:xfrm>
          <a:off x="294041" y="1893933"/>
          <a:ext cx="3516231" cy="16478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s-MX" sz="1800" b="1" kern="1200" dirty="0"/>
            <a:t>5) Auditoría al gasto federalizado: </a:t>
          </a:r>
        </a:p>
        <a:p>
          <a:pPr marL="0" lvl="0" indent="0" algn="ctr" defTabSz="800100" rtl="0">
            <a:lnSpc>
              <a:spcPct val="90000"/>
            </a:lnSpc>
            <a:spcBef>
              <a:spcPct val="0"/>
            </a:spcBef>
            <a:spcAft>
              <a:spcPct val="35000"/>
            </a:spcAft>
            <a:buNone/>
          </a:pPr>
          <a:r>
            <a:rPr lang="es-MX" sz="1800" kern="1200" dirty="0"/>
            <a:t>Fiscaliza el ejercicio presupuestario y el cumplimiento de metas y objetivos de recursos federales transferidos a estados y municipios.</a:t>
          </a:r>
          <a:endParaRPr lang="es-MX" sz="1200" kern="1200" dirty="0"/>
        </a:p>
      </dsp:txBody>
      <dsp:txXfrm>
        <a:off x="294041" y="1893933"/>
        <a:ext cx="3516231" cy="164786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A82FD-A668-400B-AF0B-C68AD33BE85F}">
      <dsp:nvSpPr>
        <dsp:cNvPr id="0" name=""/>
        <dsp:cNvSpPr/>
      </dsp:nvSpPr>
      <dsp:spPr>
        <a:xfrm>
          <a:off x="0" y="0"/>
          <a:ext cx="8915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E368AD-68B6-4FF2-A614-C2A1B98C58C5}">
      <dsp:nvSpPr>
        <dsp:cNvPr id="0" name=""/>
        <dsp:cNvSpPr/>
      </dsp:nvSpPr>
      <dsp:spPr>
        <a:xfrm>
          <a:off x="0" y="0"/>
          <a:ext cx="8915400" cy="1252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s-MX" sz="1900" kern="1200" dirty="0"/>
            <a:t>Son definidas por la ASF, como una revisión objetiva y confiable que permite conocer si las políticas públicas operan bajo los principios de eficacia, eficiencia y economía.</a:t>
          </a:r>
        </a:p>
      </dsp:txBody>
      <dsp:txXfrm>
        <a:off x="0" y="0"/>
        <a:ext cx="8915400" cy="1252330"/>
      </dsp:txXfrm>
    </dsp:sp>
    <dsp:sp modelId="{A0D63A63-E503-4B66-9DA7-9A27BFA60A53}">
      <dsp:nvSpPr>
        <dsp:cNvPr id="0" name=""/>
        <dsp:cNvSpPr/>
      </dsp:nvSpPr>
      <dsp:spPr>
        <a:xfrm>
          <a:off x="0" y="1252330"/>
          <a:ext cx="8915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E7011C-565B-4F0B-900C-49BE01C87D59}">
      <dsp:nvSpPr>
        <dsp:cNvPr id="0" name=""/>
        <dsp:cNvSpPr/>
      </dsp:nvSpPr>
      <dsp:spPr>
        <a:xfrm>
          <a:off x="0" y="1252330"/>
          <a:ext cx="8915400" cy="1252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s-MX" sz="1900" kern="1200" dirty="0"/>
            <a:t>Proporcionan información, análisis y perspectivas para minimizar los costos de los recursos; obtener el máximo de los insumos; lograr los resultados, y verificar el impacto social y económico para la ciudadanía.</a:t>
          </a:r>
        </a:p>
      </dsp:txBody>
      <dsp:txXfrm>
        <a:off x="0" y="1252330"/>
        <a:ext cx="8915400" cy="125233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CA1D7-2403-487C-A57A-22819134F2C4}">
      <dsp:nvSpPr>
        <dsp:cNvPr id="0" name=""/>
        <dsp:cNvSpPr/>
      </dsp:nvSpPr>
      <dsp:spPr>
        <a:xfrm>
          <a:off x="0" y="1455"/>
          <a:ext cx="9581322"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7C249F-3D71-4D6C-9BCC-1B5EF64C2CB7}">
      <dsp:nvSpPr>
        <dsp:cNvPr id="0" name=""/>
        <dsp:cNvSpPr/>
      </dsp:nvSpPr>
      <dsp:spPr>
        <a:xfrm>
          <a:off x="0" y="1455"/>
          <a:ext cx="9581322" cy="992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s-MX" sz="1900" kern="1200" dirty="0"/>
            <a:t>Mecanismo evaluativo implementado por la ASF, de naturaleza diferente al de una auditoria, se dedica exclusivamente a medir el estado que guarda una política pública y su beneficio en la sociedad.</a:t>
          </a:r>
        </a:p>
      </dsp:txBody>
      <dsp:txXfrm>
        <a:off x="0" y="1455"/>
        <a:ext cx="9581322" cy="992942"/>
      </dsp:txXfrm>
    </dsp:sp>
    <dsp:sp modelId="{1F28B551-0972-4EF9-9150-CAEEC65E96B5}">
      <dsp:nvSpPr>
        <dsp:cNvPr id="0" name=""/>
        <dsp:cNvSpPr/>
      </dsp:nvSpPr>
      <dsp:spPr>
        <a:xfrm>
          <a:off x="0" y="994398"/>
          <a:ext cx="9581322"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E7C6DF-E323-43C5-81A1-D9197229FD1E}">
      <dsp:nvSpPr>
        <dsp:cNvPr id="0" name=""/>
        <dsp:cNvSpPr/>
      </dsp:nvSpPr>
      <dsp:spPr>
        <a:xfrm>
          <a:off x="0" y="994398"/>
          <a:ext cx="9581322" cy="992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s-MX" sz="1900" kern="1200" dirty="0"/>
            <a:t>Implican una valoración objetiva del impacto de los programas, proyectos, políticas y acciones gubernamentales.</a:t>
          </a:r>
        </a:p>
      </dsp:txBody>
      <dsp:txXfrm>
        <a:off x="0" y="994398"/>
        <a:ext cx="9581322" cy="992942"/>
      </dsp:txXfrm>
    </dsp:sp>
    <dsp:sp modelId="{1934BC1E-E20D-480D-859C-FBC210AE396F}">
      <dsp:nvSpPr>
        <dsp:cNvPr id="0" name=""/>
        <dsp:cNvSpPr/>
      </dsp:nvSpPr>
      <dsp:spPr>
        <a:xfrm>
          <a:off x="0" y="1987340"/>
          <a:ext cx="9581322"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0BC5B4-1B7F-4B36-A2B6-C2359C636CCF}">
      <dsp:nvSpPr>
        <dsp:cNvPr id="0" name=""/>
        <dsp:cNvSpPr/>
      </dsp:nvSpPr>
      <dsp:spPr>
        <a:xfrm>
          <a:off x="0" y="1987340"/>
          <a:ext cx="9581322" cy="992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s-MX" sz="1900" kern="1200" dirty="0"/>
            <a:t>Abarcan los resultados del quehacer gubernamental, pero amplían tanto los alcances temporales como los administrativos, toda vez que no se ciñen a una Cuenta Pública determinada.</a:t>
          </a:r>
        </a:p>
      </dsp:txBody>
      <dsp:txXfrm>
        <a:off x="0" y="1987340"/>
        <a:ext cx="9581322" cy="992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4EC8C-1DC7-4AEF-8D1F-4F1F25DAB685}">
      <dsp:nvSpPr>
        <dsp:cNvPr id="0" name=""/>
        <dsp:cNvSpPr/>
      </dsp:nvSpPr>
      <dsp:spPr>
        <a:xfrm>
          <a:off x="0" y="273759"/>
          <a:ext cx="5135217" cy="117526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s-MX" sz="4900" b="1" kern="1200" dirty="0"/>
            <a:t>Marco Jurídico </a:t>
          </a:r>
          <a:endParaRPr lang="es-MX" sz="4900" kern="1200" dirty="0"/>
        </a:p>
      </dsp:txBody>
      <dsp:txXfrm>
        <a:off x="57372" y="331131"/>
        <a:ext cx="5020473" cy="10605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BDD2E-A250-413C-BA15-D4A85BC9696F}">
      <dsp:nvSpPr>
        <dsp:cNvPr id="0" name=""/>
        <dsp:cNvSpPr/>
      </dsp:nvSpPr>
      <dsp:spPr>
        <a:xfrm>
          <a:off x="0" y="22356"/>
          <a:ext cx="9859618" cy="21902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s-MX" sz="3900" b="1" kern="1200" dirty="0"/>
            <a:t>Auditorías en los Órganos de Fiscalización Superior de las Entidades Federativas</a:t>
          </a:r>
          <a:endParaRPr lang="es-MX" sz="3900" kern="1200" dirty="0"/>
        </a:p>
      </dsp:txBody>
      <dsp:txXfrm>
        <a:off x="106919" y="129275"/>
        <a:ext cx="9645780" cy="197640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65414-B3B1-4FA5-B6B2-D5DAC2E152BE}">
      <dsp:nvSpPr>
        <dsp:cNvPr id="0" name=""/>
        <dsp:cNvSpPr/>
      </dsp:nvSpPr>
      <dsp:spPr>
        <a:xfrm>
          <a:off x="0" y="0"/>
          <a:ext cx="8915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C157AB-8184-4AA9-BA61-71DD4CFA8A4F}">
      <dsp:nvSpPr>
        <dsp:cNvPr id="0" name=""/>
        <dsp:cNvSpPr/>
      </dsp:nvSpPr>
      <dsp:spPr>
        <a:xfrm>
          <a:off x="0" y="0"/>
          <a:ext cx="8915400" cy="176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s-MX" sz="2200" kern="1200" dirty="0"/>
            <a:t>Las Legislaturas Locales de las 32 entidades federativas del país, tienen la libertad de establecer en sus leyes en la materia, los métodos con los cuales deberán de lograr sus objetivos en el proceso de la fiscalización superior, incluyendo sus mecanismos auditores. </a:t>
          </a:r>
        </a:p>
      </dsp:txBody>
      <dsp:txXfrm>
        <a:off x="0" y="0"/>
        <a:ext cx="8915400" cy="17625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C9973-E888-432A-857A-D462E1C38612}">
      <dsp:nvSpPr>
        <dsp:cNvPr id="0" name=""/>
        <dsp:cNvSpPr/>
      </dsp:nvSpPr>
      <dsp:spPr>
        <a:xfrm>
          <a:off x="0" y="730"/>
          <a:ext cx="9524579" cy="28080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s-ES" sz="5000" b="1" kern="1200" dirty="0"/>
            <a:t>PROCESO LEGISLATIVO DE CONTROL Y EVALUACIÓN SNA </a:t>
          </a:r>
          <a:endParaRPr lang="es-MX" sz="5000" b="1" kern="1200" dirty="0"/>
        </a:p>
      </dsp:txBody>
      <dsp:txXfrm>
        <a:off x="137075" y="137805"/>
        <a:ext cx="9250429" cy="25338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B98D4-173E-4C61-9C4B-5F6E73BBFFBC}">
      <dsp:nvSpPr>
        <dsp:cNvPr id="0" name=""/>
        <dsp:cNvSpPr/>
      </dsp:nvSpPr>
      <dsp:spPr>
        <a:xfrm>
          <a:off x="9364001" y="727504"/>
          <a:ext cx="230996" cy="4275261"/>
        </a:xfrm>
        <a:prstGeom prst="rect">
          <a:avLst/>
        </a:prstGeom>
        <a:solidFill>
          <a:schemeClr val="accent6">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59AE1F-F9B9-47BE-887B-8FF6BEFD11B7}">
      <dsp:nvSpPr>
        <dsp:cNvPr id="0" name=""/>
        <dsp:cNvSpPr/>
      </dsp:nvSpPr>
      <dsp:spPr>
        <a:xfrm>
          <a:off x="120242" y="727504"/>
          <a:ext cx="6007861" cy="4275261"/>
        </a:xfrm>
        <a:prstGeom prst="frame">
          <a:avLst>
            <a:gd name="adj1" fmla="val 5450"/>
          </a:avLst>
        </a:prstGeom>
        <a:solidFill>
          <a:schemeClr val="accent6">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450B76-206A-4A72-A218-C47A7117D4DD}">
      <dsp:nvSpPr>
        <dsp:cNvPr id="0" name=""/>
        <dsp:cNvSpPr/>
      </dsp:nvSpPr>
      <dsp:spPr>
        <a:xfrm>
          <a:off x="173149" y="373239"/>
          <a:ext cx="5209056" cy="372802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2406028B-7243-49D6-AB43-4FF5A5805A2D}">
      <dsp:nvSpPr>
        <dsp:cNvPr id="0" name=""/>
        <dsp:cNvSpPr/>
      </dsp:nvSpPr>
      <dsp:spPr>
        <a:xfrm>
          <a:off x="355121" y="4260699"/>
          <a:ext cx="5541985" cy="507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3340" rIns="142240" bIns="53340" numCol="1" spcCol="1270" anchor="ctr" anchorCtr="0">
          <a:noAutofit/>
        </a:bodyPr>
        <a:lstStyle/>
        <a:p>
          <a:pPr marL="0" lvl="0" indent="0" algn="l" defTabSz="622300">
            <a:lnSpc>
              <a:spcPct val="90000"/>
            </a:lnSpc>
            <a:spcBef>
              <a:spcPct val="0"/>
            </a:spcBef>
            <a:spcAft>
              <a:spcPct val="35000"/>
            </a:spcAft>
            <a:buNone/>
          </a:pPr>
          <a:r>
            <a:rPr lang="es-MX" sz="1400" kern="1200" dirty="0"/>
            <a:t>Art. </a:t>
          </a:r>
          <a:r>
            <a:rPr lang="es-MX" sz="1400" b="0" i="0" kern="1200" dirty="0">
              <a:effectLst/>
              <a:latin typeface="Century Gothic" panose="020B0502020202020204" pitchFamily="34" charset="0"/>
            </a:rPr>
            <a:t>74, fracción VI de la CPEUM, y artículos 46 y 53 de la LGCG. </a:t>
          </a:r>
          <a:endParaRPr lang="es-MX" sz="1400" kern="1200" dirty="0"/>
        </a:p>
      </dsp:txBody>
      <dsp:txXfrm>
        <a:off x="355121" y="4260699"/>
        <a:ext cx="5541985" cy="507477"/>
      </dsp:txXfrm>
    </dsp:sp>
    <dsp:sp modelId="{4C248189-59EA-4DEB-B813-5D0C3282F592}">
      <dsp:nvSpPr>
        <dsp:cNvPr id="0" name=""/>
        <dsp:cNvSpPr/>
      </dsp:nvSpPr>
      <dsp:spPr>
        <a:xfrm>
          <a:off x="6168222" y="288905"/>
          <a:ext cx="3211639" cy="4872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s-MX" sz="2000" b="0" i="0" kern="1200">
              <a:effectLst/>
              <a:latin typeface="Century Gothic" panose="020B0502020202020204" pitchFamily="34" charset="0"/>
            </a:rPr>
            <a:t>La Cuenta Pública es el informe que </a:t>
          </a:r>
          <a:r>
            <a:rPr lang="es-MX" sz="2000" b="1" i="0" kern="1200">
              <a:effectLst/>
              <a:latin typeface="Century Gothic" panose="020B0502020202020204" pitchFamily="34" charset="0"/>
            </a:rPr>
            <a:t>integra la Secretaría de Hacienda y Crédito Público y presenta a la Cámara de Diputados</a:t>
          </a:r>
          <a:r>
            <a:rPr lang="es-MX" sz="2000" b="0" i="0" kern="1200">
              <a:effectLst/>
              <a:latin typeface="Century Gothic" panose="020B0502020202020204" pitchFamily="34" charset="0"/>
            </a:rPr>
            <a:t> para su </a:t>
          </a:r>
          <a:r>
            <a:rPr lang="es-MX" sz="2000" b="1" i="0" kern="1200">
              <a:effectLst/>
              <a:latin typeface="Century Gothic" panose="020B0502020202020204" pitchFamily="34" charset="0"/>
            </a:rPr>
            <a:t>revisión y fiscalización</a:t>
          </a:r>
          <a:r>
            <a:rPr lang="es-MX" sz="2000" b="0" i="0" kern="1200">
              <a:effectLst/>
              <a:latin typeface="Century Gothic" panose="020B0502020202020204" pitchFamily="34" charset="0"/>
            </a:rPr>
            <a:t>, contiene la </a:t>
          </a:r>
          <a:r>
            <a:rPr lang="es-MX" sz="2000" b="1" i="0" kern="1200">
              <a:effectLst/>
              <a:latin typeface="Century Gothic" panose="020B0502020202020204" pitchFamily="34" charset="0"/>
            </a:rPr>
            <a:t>información contable, presupuestaria, programática y complementaria</a:t>
          </a:r>
          <a:r>
            <a:rPr lang="es-MX" sz="2000" b="0" i="0" kern="1200">
              <a:effectLst/>
              <a:latin typeface="Century Gothic" panose="020B0502020202020204" pitchFamily="34" charset="0"/>
            </a:rPr>
            <a:t> de los Poderes </a:t>
          </a:r>
          <a:r>
            <a:rPr lang="es-MX" sz="2000" b="1" i="0" kern="1200">
              <a:effectLst/>
              <a:latin typeface="Century Gothic" panose="020B0502020202020204" pitchFamily="34" charset="0"/>
            </a:rPr>
            <a:t>Ejecutivo</a:t>
          </a:r>
          <a:r>
            <a:rPr lang="es-MX" sz="2000" b="0" i="0" kern="1200">
              <a:effectLst/>
              <a:latin typeface="Century Gothic" panose="020B0502020202020204" pitchFamily="34" charset="0"/>
            </a:rPr>
            <a:t>, </a:t>
          </a:r>
          <a:r>
            <a:rPr lang="es-MX" sz="2000" b="1" i="0" kern="1200">
              <a:effectLst/>
              <a:latin typeface="Century Gothic" panose="020B0502020202020204" pitchFamily="34" charset="0"/>
            </a:rPr>
            <a:t>Legislativo </a:t>
          </a:r>
          <a:r>
            <a:rPr lang="es-MX" sz="2000" b="0" i="0" kern="1200">
              <a:effectLst/>
              <a:latin typeface="Century Gothic" panose="020B0502020202020204" pitchFamily="34" charset="0"/>
            </a:rPr>
            <a:t>y </a:t>
          </a:r>
          <a:r>
            <a:rPr lang="es-MX" sz="2000" b="1" i="0" kern="1200">
              <a:effectLst/>
              <a:latin typeface="Century Gothic" panose="020B0502020202020204" pitchFamily="34" charset="0"/>
            </a:rPr>
            <a:t>Judicial</a:t>
          </a:r>
          <a:r>
            <a:rPr lang="es-MX" sz="2000" b="0" i="0" kern="1200">
              <a:effectLst/>
              <a:latin typeface="Century Gothic" panose="020B0502020202020204" pitchFamily="34" charset="0"/>
            </a:rPr>
            <a:t>, de los </a:t>
          </a:r>
          <a:r>
            <a:rPr lang="es-MX" sz="2000" b="1" i="0" kern="1200">
              <a:effectLst/>
              <a:latin typeface="Century Gothic" panose="020B0502020202020204" pitchFamily="34" charset="0"/>
            </a:rPr>
            <a:t>Órganos Autónomos </a:t>
          </a:r>
          <a:r>
            <a:rPr lang="es-MX" sz="2000" b="0" i="0" kern="1200">
              <a:effectLst/>
              <a:latin typeface="Century Gothic" panose="020B0502020202020204" pitchFamily="34" charset="0"/>
            </a:rPr>
            <a:t>y de cada ente público del </a:t>
          </a:r>
          <a:r>
            <a:rPr lang="es-MX" sz="2000" b="1" i="0" kern="1200">
              <a:effectLst/>
              <a:latin typeface="Century Gothic" panose="020B0502020202020204" pitchFamily="34" charset="0"/>
            </a:rPr>
            <a:t>Sector Paraestatal.</a:t>
          </a:r>
          <a:endParaRPr lang="es-MX" sz="2000" b="1" kern="1200" dirty="0"/>
        </a:p>
      </dsp:txBody>
      <dsp:txXfrm>
        <a:off x="6168222" y="288905"/>
        <a:ext cx="3211639" cy="48725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53151-6976-4D05-B054-EFABDCF4BC1C}">
      <dsp:nvSpPr>
        <dsp:cNvPr id="0" name=""/>
        <dsp:cNvSpPr/>
      </dsp:nvSpPr>
      <dsp:spPr>
        <a:xfrm>
          <a:off x="0" y="0"/>
          <a:ext cx="10762921" cy="5243812"/>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27D922-A2B9-4B2B-9D9E-80FCE60E6881}">
      <dsp:nvSpPr>
        <dsp:cNvPr id="0" name=""/>
        <dsp:cNvSpPr/>
      </dsp:nvSpPr>
      <dsp:spPr>
        <a:xfrm>
          <a:off x="261912" y="731343"/>
          <a:ext cx="2341816" cy="4420953"/>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MX" sz="2000" b="1" kern="1200" dirty="0">
              <a:solidFill>
                <a:schemeClr val="accent6">
                  <a:lumMod val="50000"/>
                </a:schemeClr>
              </a:solidFill>
              <a:latin typeface="Century Gothic" panose="020B0502020202020204" pitchFamily="34" charset="0"/>
            </a:rPr>
            <a:t>Revisar la Cuenta Pública </a:t>
          </a:r>
          <a:r>
            <a:rPr lang="es-MX" sz="1600" b="1" kern="1200" dirty="0">
              <a:solidFill>
                <a:schemeClr val="accent6">
                  <a:lumMod val="50000"/>
                </a:schemeClr>
              </a:solidFill>
              <a:latin typeface="Century Gothic" panose="020B0502020202020204" pitchFamily="34" charset="0"/>
            </a:rPr>
            <a:t>del año anterior</a:t>
          </a:r>
          <a:r>
            <a:rPr lang="es-MX" sz="1600" kern="1200" dirty="0">
              <a:latin typeface="Century Gothic" panose="020B0502020202020204" pitchFamily="34" charset="0"/>
            </a:rPr>
            <a:t>, con el objeto de </a:t>
          </a:r>
          <a:r>
            <a:rPr lang="es-MX" sz="1600" b="1" kern="1200" dirty="0">
              <a:solidFill>
                <a:schemeClr val="accent6">
                  <a:lumMod val="50000"/>
                </a:schemeClr>
              </a:solidFill>
              <a:latin typeface="Century Gothic" panose="020B0502020202020204" pitchFamily="34" charset="0"/>
            </a:rPr>
            <a:t>evaluar</a:t>
          </a:r>
          <a:r>
            <a:rPr lang="es-MX" sz="1600" kern="1200" dirty="0">
              <a:solidFill>
                <a:schemeClr val="accent6">
                  <a:lumMod val="50000"/>
                </a:schemeClr>
              </a:solidFill>
              <a:latin typeface="Century Gothic" panose="020B0502020202020204" pitchFamily="34" charset="0"/>
            </a:rPr>
            <a:t> </a:t>
          </a:r>
          <a:r>
            <a:rPr lang="es-MX" sz="1600" kern="1200" dirty="0">
              <a:latin typeface="Century Gothic" panose="020B0502020202020204" pitchFamily="34" charset="0"/>
            </a:rPr>
            <a:t>los </a:t>
          </a:r>
          <a:r>
            <a:rPr lang="es-MX" sz="1600" b="0" kern="1200" dirty="0">
              <a:latin typeface="Century Gothic" panose="020B0502020202020204" pitchFamily="34" charset="0"/>
            </a:rPr>
            <a:t>resultados de la </a:t>
          </a:r>
          <a:r>
            <a:rPr lang="es-MX" sz="1600" b="0" u="sng" kern="1200" dirty="0">
              <a:solidFill>
                <a:schemeClr val="tx1"/>
              </a:solidFill>
              <a:latin typeface="Century Gothic" panose="020B0502020202020204" pitchFamily="34" charset="0"/>
            </a:rPr>
            <a:t>gestión financiera</a:t>
          </a:r>
          <a:r>
            <a:rPr lang="es-MX" sz="1600" b="0" kern="1200" dirty="0">
              <a:latin typeface="Century Gothic" panose="020B0502020202020204" pitchFamily="34" charset="0"/>
            </a:rPr>
            <a:t>, comprobar si se ha ajustado a los </a:t>
          </a:r>
          <a:r>
            <a:rPr lang="es-MX" sz="1600" b="0" u="sng" kern="1200" dirty="0">
              <a:solidFill>
                <a:schemeClr val="tx1"/>
              </a:solidFill>
              <a:latin typeface="Century Gothic" panose="020B0502020202020204" pitchFamily="34" charset="0"/>
            </a:rPr>
            <a:t>criterios </a:t>
          </a:r>
          <a:r>
            <a:rPr lang="es-MX" sz="1600" b="0" kern="1200" dirty="0">
              <a:latin typeface="Century Gothic" panose="020B0502020202020204" pitchFamily="34" charset="0"/>
            </a:rPr>
            <a:t>señalados por el </a:t>
          </a:r>
          <a:r>
            <a:rPr lang="es-MX" sz="1600" b="0" u="sng" kern="1200" dirty="0">
              <a:solidFill>
                <a:schemeClr val="tx1"/>
              </a:solidFill>
              <a:latin typeface="Century Gothic" panose="020B0502020202020204" pitchFamily="34" charset="0"/>
            </a:rPr>
            <a:t>Presupuesto</a:t>
          </a:r>
          <a:r>
            <a:rPr lang="es-MX" sz="1600" b="0" kern="1200" dirty="0">
              <a:latin typeface="Century Gothic" panose="020B0502020202020204" pitchFamily="34" charset="0"/>
            </a:rPr>
            <a:t> y verificar el cumplimiento de los </a:t>
          </a:r>
          <a:r>
            <a:rPr lang="es-MX" sz="1600" b="0" u="sng" kern="1200" dirty="0">
              <a:solidFill>
                <a:schemeClr val="tx1"/>
              </a:solidFill>
              <a:latin typeface="Century Gothic" panose="020B0502020202020204" pitchFamily="34" charset="0"/>
            </a:rPr>
            <a:t>objetivos de los programas</a:t>
          </a:r>
          <a:r>
            <a:rPr lang="es-MX" sz="1600" b="0" kern="1200" dirty="0">
              <a:latin typeface="Century Gothic" panose="020B0502020202020204" pitchFamily="34" charset="0"/>
            </a:rPr>
            <a:t>.</a:t>
          </a:r>
        </a:p>
      </dsp:txBody>
      <dsp:txXfrm>
        <a:off x="376230" y="845661"/>
        <a:ext cx="2113180" cy="4192317"/>
      </dsp:txXfrm>
    </dsp:sp>
    <dsp:sp modelId="{61414C3F-2F50-4AF5-98DB-AE136CC0C188}">
      <dsp:nvSpPr>
        <dsp:cNvPr id="0" name=""/>
        <dsp:cNvSpPr/>
      </dsp:nvSpPr>
      <dsp:spPr>
        <a:xfrm>
          <a:off x="2814920" y="798695"/>
          <a:ext cx="2341816" cy="4405515"/>
        </a:xfrm>
        <a:prstGeom prst="roundRect">
          <a:avLst/>
        </a:prstGeom>
        <a:solidFill>
          <a:schemeClr val="accent3">
            <a:hueOff val="224959"/>
            <a:satOff val="11515"/>
            <a:lumOff val="48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s-MX" sz="1500" kern="1200" dirty="0">
              <a:latin typeface="Century Gothic" panose="020B0502020202020204" pitchFamily="34" charset="0"/>
            </a:rPr>
            <a:t>La realizará la Cámara de Diputados a través de la </a:t>
          </a:r>
          <a:r>
            <a:rPr lang="es-MX" sz="1500" b="1" kern="1200" dirty="0">
              <a:solidFill>
                <a:schemeClr val="tx1"/>
              </a:solidFill>
              <a:latin typeface="Century Gothic" panose="020B0502020202020204" pitchFamily="34" charset="0"/>
            </a:rPr>
            <a:t>Auditoría Superior de la Federación (ASF)</a:t>
          </a:r>
          <a:r>
            <a:rPr lang="es-MX" sz="1500" kern="1200" dirty="0">
              <a:latin typeface="Century Gothic" panose="020B0502020202020204" pitchFamily="34" charset="0"/>
            </a:rPr>
            <a:t>:</a:t>
          </a:r>
        </a:p>
        <a:p>
          <a:pPr marL="0" lvl="0" indent="0" algn="just" defTabSz="666750">
            <a:lnSpc>
              <a:spcPct val="90000"/>
            </a:lnSpc>
            <a:spcBef>
              <a:spcPct val="0"/>
            </a:spcBef>
            <a:spcAft>
              <a:spcPct val="35000"/>
            </a:spcAft>
            <a:buNone/>
          </a:pPr>
          <a:r>
            <a:rPr lang="es-MX" sz="1500" kern="1200" dirty="0">
              <a:latin typeface="Century Gothic" panose="020B0502020202020204" pitchFamily="34" charset="0"/>
            </a:rPr>
            <a:t>a) Si </a:t>
          </a:r>
          <a:r>
            <a:rPr lang="es-MX" sz="1500" u="none" kern="1200" dirty="0">
              <a:latin typeface="Century Gothic" panose="020B0502020202020204" pitchFamily="34" charset="0"/>
            </a:rPr>
            <a:t>aparecieran discrepancias </a:t>
          </a:r>
          <a:r>
            <a:rPr lang="es-MX" sz="1500" kern="1200" dirty="0">
              <a:latin typeface="Century Gothic" panose="020B0502020202020204" pitchFamily="34" charset="0"/>
            </a:rPr>
            <a:t>se determinarán las </a:t>
          </a:r>
          <a:r>
            <a:rPr lang="es-MX" sz="1500" u="sng" kern="1200" dirty="0">
              <a:latin typeface="Century Gothic" panose="020B0502020202020204" pitchFamily="34" charset="0"/>
            </a:rPr>
            <a:t>responsabilidades de acuerdo con la Ley</a:t>
          </a:r>
          <a:r>
            <a:rPr lang="es-MX" sz="1500" kern="1200" dirty="0">
              <a:latin typeface="Century Gothic" panose="020B0502020202020204" pitchFamily="34" charset="0"/>
            </a:rPr>
            <a:t>;</a:t>
          </a:r>
        </a:p>
        <a:p>
          <a:pPr marL="0" lvl="0" indent="0" algn="just" defTabSz="666750">
            <a:lnSpc>
              <a:spcPct val="90000"/>
            </a:lnSpc>
            <a:spcBef>
              <a:spcPct val="0"/>
            </a:spcBef>
            <a:spcAft>
              <a:spcPct val="35000"/>
            </a:spcAft>
            <a:buNone/>
          </a:pPr>
          <a:r>
            <a:rPr lang="es-MX" sz="1500" kern="1200" dirty="0">
              <a:latin typeface="Century Gothic" panose="020B0502020202020204" pitchFamily="34" charset="0"/>
            </a:rPr>
            <a:t>b) En el caso de la </a:t>
          </a:r>
          <a:r>
            <a:rPr lang="es-MX" sz="1500" b="0" u="none" kern="1200" dirty="0">
              <a:latin typeface="Century Gothic" panose="020B0502020202020204" pitchFamily="34" charset="0"/>
            </a:rPr>
            <a:t>revisión de los objetivos de programas</a:t>
          </a:r>
          <a:r>
            <a:rPr lang="es-MX" sz="1500" kern="1200" dirty="0">
              <a:latin typeface="Century Gothic" panose="020B0502020202020204" pitchFamily="34" charset="0"/>
            </a:rPr>
            <a:t>, dicha autoridad sólo podrá </a:t>
          </a:r>
          <a:r>
            <a:rPr lang="es-MX" sz="1500" u="sng" kern="1200" dirty="0">
              <a:latin typeface="Century Gothic" panose="020B0502020202020204" pitchFamily="34" charset="0"/>
            </a:rPr>
            <a:t>emitir  recomendaciones</a:t>
          </a:r>
          <a:r>
            <a:rPr lang="es-MX" sz="1500" kern="1200" dirty="0">
              <a:latin typeface="Century Gothic" panose="020B0502020202020204" pitchFamily="34" charset="0"/>
            </a:rPr>
            <a:t>.</a:t>
          </a:r>
        </a:p>
      </dsp:txBody>
      <dsp:txXfrm>
        <a:off x="2929238" y="913013"/>
        <a:ext cx="2113180" cy="4176879"/>
      </dsp:txXfrm>
    </dsp:sp>
    <dsp:sp modelId="{6DE2D171-48DA-438F-AF51-71A33F46C03E}">
      <dsp:nvSpPr>
        <dsp:cNvPr id="0" name=""/>
        <dsp:cNvSpPr/>
      </dsp:nvSpPr>
      <dsp:spPr>
        <a:xfrm>
          <a:off x="5482993" y="808155"/>
          <a:ext cx="2341816" cy="4368305"/>
        </a:xfrm>
        <a:prstGeom prst="roundRect">
          <a:avLst/>
        </a:prstGeom>
        <a:solidFill>
          <a:schemeClr val="accent3">
            <a:hueOff val="449917"/>
            <a:satOff val="23029"/>
            <a:lumOff val="967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MX" sz="1800" kern="1200" dirty="0">
              <a:latin typeface="Century Gothic" panose="020B0502020202020204" pitchFamily="34" charset="0"/>
            </a:rPr>
            <a:t>La Cuenta Pública del ejercicio fiscal correspondiente </a:t>
          </a:r>
          <a:r>
            <a:rPr lang="es-MX" sz="1800" b="1" kern="1200" dirty="0">
              <a:solidFill>
                <a:schemeClr val="tx1"/>
              </a:solidFill>
              <a:latin typeface="Century Gothic" panose="020B0502020202020204" pitchFamily="34" charset="0"/>
            </a:rPr>
            <a:t>deberá ser presentada a la Cámara de Diputados </a:t>
          </a:r>
          <a:r>
            <a:rPr lang="es-MX" sz="1800" kern="1200" dirty="0">
              <a:latin typeface="Century Gothic" panose="020B0502020202020204" pitchFamily="34" charset="0"/>
            </a:rPr>
            <a:t>a más tardar el </a:t>
          </a:r>
          <a:r>
            <a:rPr lang="es-MX" sz="1800" b="1" kern="1200" dirty="0">
              <a:solidFill>
                <a:schemeClr val="accent4">
                  <a:lumMod val="40000"/>
                  <a:lumOff val="60000"/>
                </a:schemeClr>
              </a:solidFill>
              <a:latin typeface="Century Gothic" panose="020B0502020202020204" pitchFamily="34" charset="0"/>
            </a:rPr>
            <a:t>30 de abril del año siguiente.</a:t>
          </a:r>
        </a:p>
      </dsp:txBody>
      <dsp:txXfrm>
        <a:off x="5597311" y="922473"/>
        <a:ext cx="2113180" cy="4139669"/>
      </dsp:txXfrm>
    </dsp:sp>
    <dsp:sp modelId="{40843BEE-60E7-4A0B-9775-6DA0BB87C6BF}">
      <dsp:nvSpPr>
        <dsp:cNvPr id="0" name=""/>
        <dsp:cNvSpPr/>
      </dsp:nvSpPr>
      <dsp:spPr>
        <a:xfrm>
          <a:off x="8266340" y="782943"/>
          <a:ext cx="2341816" cy="4334576"/>
        </a:xfrm>
        <a:prstGeom prst="roundRect">
          <a:avLst/>
        </a:prstGeom>
        <a:solidFill>
          <a:schemeClr val="accent3">
            <a:hueOff val="674876"/>
            <a:satOff val="34544"/>
            <a:lumOff val="1451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MX" sz="1600" kern="1200" dirty="0">
              <a:latin typeface="Century Gothic" panose="020B0502020202020204" pitchFamily="34" charset="0"/>
            </a:rPr>
            <a:t>La Cámara </a:t>
          </a:r>
          <a:r>
            <a:rPr lang="es-MX" sz="1600" b="1" kern="1200" dirty="0">
              <a:solidFill>
                <a:schemeClr val="tx1"/>
              </a:solidFill>
              <a:latin typeface="Century Gothic" panose="020B0502020202020204" pitchFamily="34" charset="0"/>
            </a:rPr>
            <a:t>concluirá la revisión </a:t>
          </a:r>
          <a:r>
            <a:rPr lang="es-MX" sz="1600" kern="1200" dirty="0">
              <a:latin typeface="Century Gothic" panose="020B0502020202020204" pitchFamily="34" charset="0"/>
            </a:rPr>
            <a:t>de la Cuenta Pública </a:t>
          </a:r>
          <a:r>
            <a:rPr lang="es-MX" sz="1600" b="1" kern="1200" dirty="0">
              <a:solidFill>
                <a:schemeClr val="accent4">
                  <a:lumMod val="40000"/>
                  <a:lumOff val="60000"/>
                </a:schemeClr>
              </a:solidFill>
              <a:latin typeface="Century Gothic" panose="020B0502020202020204" pitchFamily="34" charset="0"/>
            </a:rPr>
            <a:t>a más tardar el 31 de octubre del año siguiente al de su presentación</a:t>
          </a:r>
          <a:r>
            <a:rPr lang="es-MX" sz="1600" b="1" kern="1200" dirty="0">
              <a:latin typeface="Century Gothic" panose="020B0502020202020204" pitchFamily="34" charset="0"/>
            </a:rPr>
            <a:t>, </a:t>
          </a:r>
          <a:r>
            <a:rPr lang="es-MX" sz="1600" kern="1200" dirty="0">
              <a:latin typeface="Century Gothic" panose="020B0502020202020204" pitchFamily="34" charset="0"/>
            </a:rPr>
            <a:t>sin menoscabo de que el trámite de las observaciones, recomendaciones y acciones promovidas por la ASF, seguirá su curso en términos de lo dispuesto en el art. 79 Constitucional.  </a:t>
          </a:r>
        </a:p>
      </dsp:txBody>
      <dsp:txXfrm>
        <a:off x="8380658" y="897261"/>
        <a:ext cx="2113180" cy="41059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E95FB-72B1-416C-9EEC-C608854CEA4A}">
      <dsp:nvSpPr>
        <dsp:cNvPr id="0" name=""/>
        <dsp:cNvSpPr/>
      </dsp:nvSpPr>
      <dsp:spPr>
        <a:xfrm>
          <a:off x="0" y="397799"/>
          <a:ext cx="7454902" cy="378000"/>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5334C0-E92A-4975-8E23-37FAA546A611}">
      <dsp:nvSpPr>
        <dsp:cNvPr id="0" name=""/>
        <dsp:cNvSpPr/>
      </dsp:nvSpPr>
      <dsp:spPr>
        <a:xfrm>
          <a:off x="372745" y="176399"/>
          <a:ext cx="5218431" cy="44280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244" tIns="0" rIns="197244"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s-MX" sz="1800" b="0" i="0" kern="1200">
              <a:effectLst/>
              <a:latin typeface="Century Gothic" panose="020B0502020202020204" pitchFamily="34" charset="0"/>
            </a:rPr>
            <a:t>Tomo I Resultados Generales</a:t>
          </a:r>
          <a:endParaRPr lang="es-MX" sz="1800" kern="1200" dirty="0">
            <a:latin typeface="Century Gothic" panose="020B0502020202020204" pitchFamily="34" charset="0"/>
          </a:endParaRPr>
        </a:p>
      </dsp:txBody>
      <dsp:txXfrm>
        <a:off x="394361" y="198015"/>
        <a:ext cx="5175199" cy="399568"/>
      </dsp:txXfrm>
    </dsp:sp>
    <dsp:sp modelId="{13D67068-9190-4AF8-9458-BA27650EEB6B}">
      <dsp:nvSpPr>
        <dsp:cNvPr id="0" name=""/>
        <dsp:cNvSpPr/>
      </dsp:nvSpPr>
      <dsp:spPr>
        <a:xfrm>
          <a:off x="0" y="1078199"/>
          <a:ext cx="7454902" cy="378000"/>
        </a:xfrm>
        <a:prstGeom prst="rect">
          <a:avLst/>
        </a:prstGeom>
        <a:solidFill>
          <a:schemeClr val="lt1">
            <a:alpha val="90000"/>
            <a:hueOff val="0"/>
            <a:satOff val="0"/>
            <a:lumOff val="0"/>
            <a:alphaOff val="0"/>
          </a:schemeClr>
        </a:solidFill>
        <a:ln w="15875" cap="rnd" cmpd="sng" algn="ctr">
          <a:solidFill>
            <a:schemeClr val="accent3">
              <a:hueOff val="96411"/>
              <a:satOff val="4935"/>
              <a:lumOff val="2073"/>
              <a:alphaOff val="0"/>
            </a:schemeClr>
          </a:solidFill>
          <a:prstDash val="solid"/>
        </a:ln>
        <a:effectLst/>
      </dsp:spPr>
      <dsp:style>
        <a:lnRef idx="2">
          <a:scrgbClr r="0" g="0" b="0"/>
        </a:lnRef>
        <a:fillRef idx="1">
          <a:scrgbClr r="0" g="0" b="0"/>
        </a:fillRef>
        <a:effectRef idx="0">
          <a:scrgbClr r="0" g="0" b="0"/>
        </a:effectRef>
        <a:fontRef idx="minor"/>
      </dsp:style>
    </dsp:sp>
    <dsp:sp modelId="{D575A72B-E0FF-40F8-B38A-F5ECC6ADDAE6}">
      <dsp:nvSpPr>
        <dsp:cNvPr id="0" name=""/>
        <dsp:cNvSpPr/>
      </dsp:nvSpPr>
      <dsp:spPr>
        <a:xfrm>
          <a:off x="372745" y="856799"/>
          <a:ext cx="5218431" cy="442800"/>
        </a:xfrm>
        <a:prstGeom prst="roundRect">
          <a:avLst/>
        </a:prstGeom>
        <a:solidFill>
          <a:schemeClr val="accent3">
            <a:hueOff val="96411"/>
            <a:satOff val="4935"/>
            <a:lumOff val="207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244" tIns="0" rIns="197244"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s-MX" sz="1800" b="0" i="0" kern="1200">
              <a:effectLst/>
              <a:latin typeface="Century Gothic" panose="020B0502020202020204" pitchFamily="34" charset="0"/>
            </a:rPr>
            <a:t>Tomo II Gobierno Federal</a:t>
          </a:r>
          <a:endParaRPr lang="es-MX" sz="1800" kern="1200" dirty="0">
            <a:latin typeface="Century Gothic" panose="020B0502020202020204" pitchFamily="34" charset="0"/>
          </a:endParaRPr>
        </a:p>
      </dsp:txBody>
      <dsp:txXfrm>
        <a:off x="394361" y="878415"/>
        <a:ext cx="5175199" cy="399568"/>
      </dsp:txXfrm>
    </dsp:sp>
    <dsp:sp modelId="{678B465D-3885-4F0C-AC9E-0DBE93BEA089}">
      <dsp:nvSpPr>
        <dsp:cNvPr id="0" name=""/>
        <dsp:cNvSpPr/>
      </dsp:nvSpPr>
      <dsp:spPr>
        <a:xfrm>
          <a:off x="0" y="1758600"/>
          <a:ext cx="7454902" cy="378000"/>
        </a:xfrm>
        <a:prstGeom prst="rect">
          <a:avLst/>
        </a:prstGeom>
        <a:solidFill>
          <a:schemeClr val="lt1">
            <a:alpha val="90000"/>
            <a:hueOff val="0"/>
            <a:satOff val="0"/>
            <a:lumOff val="0"/>
            <a:alphaOff val="0"/>
          </a:schemeClr>
        </a:solidFill>
        <a:ln w="15875" cap="rnd" cmpd="sng" algn="ctr">
          <a:solidFill>
            <a:schemeClr val="accent3">
              <a:hueOff val="192822"/>
              <a:satOff val="9870"/>
              <a:lumOff val="4146"/>
              <a:alphaOff val="0"/>
            </a:schemeClr>
          </a:solidFill>
          <a:prstDash val="solid"/>
        </a:ln>
        <a:effectLst/>
      </dsp:spPr>
      <dsp:style>
        <a:lnRef idx="2">
          <a:scrgbClr r="0" g="0" b="0"/>
        </a:lnRef>
        <a:fillRef idx="1">
          <a:scrgbClr r="0" g="0" b="0"/>
        </a:fillRef>
        <a:effectRef idx="0">
          <a:scrgbClr r="0" g="0" b="0"/>
        </a:effectRef>
        <a:fontRef idx="minor"/>
      </dsp:style>
    </dsp:sp>
    <dsp:sp modelId="{A339EDB2-651A-469C-A37D-6C9F193C5EBC}">
      <dsp:nvSpPr>
        <dsp:cNvPr id="0" name=""/>
        <dsp:cNvSpPr/>
      </dsp:nvSpPr>
      <dsp:spPr>
        <a:xfrm>
          <a:off x="372745" y="1537199"/>
          <a:ext cx="5218431" cy="442800"/>
        </a:xfrm>
        <a:prstGeom prst="roundRect">
          <a:avLst/>
        </a:prstGeom>
        <a:solidFill>
          <a:schemeClr val="accent3">
            <a:hueOff val="192822"/>
            <a:satOff val="9870"/>
            <a:lumOff val="414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244" tIns="0" rIns="197244"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s-MX" sz="1800" b="0" i="0" kern="1200">
              <a:effectLst/>
              <a:latin typeface="Century Gothic" panose="020B0502020202020204" pitchFamily="34" charset="0"/>
            </a:rPr>
            <a:t>Tomo III Poder Ejecutivo</a:t>
          </a:r>
          <a:endParaRPr lang="es-MX" sz="1800" kern="1200" dirty="0">
            <a:latin typeface="Century Gothic" panose="020B0502020202020204" pitchFamily="34" charset="0"/>
          </a:endParaRPr>
        </a:p>
      </dsp:txBody>
      <dsp:txXfrm>
        <a:off x="394361" y="1558815"/>
        <a:ext cx="5175199" cy="399568"/>
      </dsp:txXfrm>
    </dsp:sp>
    <dsp:sp modelId="{A1D66134-BC01-46BC-9135-8EE8437AEC8C}">
      <dsp:nvSpPr>
        <dsp:cNvPr id="0" name=""/>
        <dsp:cNvSpPr/>
      </dsp:nvSpPr>
      <dsp:spPr>
        <a:xfrm>
          <a:off x="0" y="2439000"/>
          <a:ext cx="7454902" cy="378000"/>
        </a:xfrm>
        <a:prstGeom prst="rect">
          <a:avLst/>
        </a:prstGeom>
        <a:solidFill>
          <a:schemeClr val="lt1">
            <a:alpha val="90000"/>
            <a:hueOff val="0"/>
            <a:satOff val="0"/>
            <a:lumOff val="0"/>
            <a:alphaOff val="0"/>
          </a:schemeClr>
        </a:solidFill>
        <a:ln w="15875" cap="rnd" cmpd="sng" algn="ctr">
          <a:solidFill>
            <a:schemeClr val="accent3">
              <a:hueOff val="289233"/>
              <a:satOff val="14805"/>
              <a:lumOff val="6219"/>
              <a:alphaOff val="0"/>
            </a:schemeClr>
          </a:solidFill>
          <a:prstDash val="solid"/>
        </a:ln>
        <a:effectLst/>
      </dsp:spPr>
      <dsp:style>
        <a:lnRef idx="2">
          <a:scrgbClr r="0" g="0" b="0"/>
        </a:lnRef>
        <a:fillRef idx="1">
          <a:scrgbClr r="0" g="0" b="0"/>
        </a:fillRef>
        <a:effectRef idx="0">
          <a:scrgbClr r="0" g="0" b="0"/>
        </a:effectRef>
        <a:fontRef idx="minor"/>
      </dsp:style>
    </dsp:sp>
    <dsp:sp modelId="{82613686-1B6D-4113-84CD-0066A98EE973}">
      <dsp:nvSpPr>
        <dsp:cNvPr id="0" name=""/>
        <dsp:cNvSpPr/>
      </dsp:nvSpPr>
      <dsp:spPr>
        <a:xfrm>
          <a:off x="372745" y="2217600"/>
          <a:ext cx="5218431" cy="442800"/>
        </a:xfrm>
        <a:prstGeom prst="roundRect">
          <a:avLst/>
        </a:prstGeom>
        <a:solidFill>
          <a:schemeClr val="accent3">
            <a:hueOff val="289233"/>
            <a:satOff val="14805"/>
            <a:lumOff val="621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244" tIns="0" rIns="197244"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s-MX" sz="1800" b="0" i="0" kern="1200">
              <a:effectLst/>
              <a:latin typeface="Century Gothic" panose="020B0502020202020204" pitchFamily="34" charset="0"/>
            </a:rPr>
            <a:t>Tomo IV Poder Legislativo</a:t>
          </a:r>
          <a:endParaRPr lang="es-MX" sz="1800" kern="1200" dirty="0">
            <a:latin typeface="Century Gothic" panose="020B0502020202020204" pitchFamily="34" charset="0"/>
          </a:endParaRPr>
        </a:p>
      </dsp:txBody>
      <dsp:txXfrm>
        <a:off x="394361" y="2239216"/>
        <a:ext cx="5175199" cy="399568"/>
      </dsp:txXfrm>
    </dsp:sp>
    <dsp:sp modelId="{3798C903-D969-4953-A471-E33CFD3829C0}">
      <dsp:nvSpPr>
        <dsp:cNvPr id="0" name=""/>
        <dsp:cNvSpPr/>
      </dsp:nvSpPr>
      <dsp:spPr>
        <a:xfrm>
          <a:off x="0" y="3119400"/>
          <a:ext cx="7454902" cy="378000"/>
        </a:xfrm>
        <a:prstGeom prst="rect">
          <a:avLst/>
        </a:prstGeom>
        <a:solidFill>
          <a:schemeClr val="lt1">
            <a:alpha val="90000"/>
            <a:hueOff val="0"/>
            <a:satOff val="0"/>
            <a:lumOff val="0"/>
            <a:alphaOff val="0"/>
          </a:schemeClr>
        </a:solidFill>
        <a:ln w="15875" cap="rnd" cmpd="sng" algn="ctr">
          <a:solidFill>
            <a:schemeClr val="accent3">
              <a:hueOff val="385643"/>
              <a:satOff val="19739"/>
              <a:lumOff val="8291"/>
              <a:alphaOff val="0"/>
            </a:schemeClr>
          </a:solidFill>
          <a:prstDash val="solid"/>
        </a:ln>
        <a:effectLst/>
      </dsp:spPr>
      <dsp:style>
        <a:lnRef idx="2">
          <a:scrgbClr r="0" g="0" b="0"/>
        </a:lnRef>
        <a:fillRef idx="1">
          <a:scrgbClr r="0" g="0" b="0"/>
        </a:fillRef>
        <a:effectRef idx="0">
          <a:scrgbClr r="0" g="0" b="0"/>
        </a:effectRef>
        <a:fontRef idx="minor"/>
      </dsp:style>
    </dsp:sp>
    <dsp:sp modelId="{BC3F0F44-CDFA-458E-A795-D6F1B811A173}">
      <dsp:nvSpPr>
        <dsp:cNvPr id="0" name=""/>
        <dsp:cNvSpPr/>
      </dsp:nvSpPr>
      <dsp:spPr>
        <a:xfrm>
          <a:off x="372745" y="2898000"/>
          <a:ext cx="5218431" cy="442800"/>
        </a:xfrm>
        <a:prstGeom prst="roundRect">
          <a:avLst/>
        </a:prstGeom>
        <a:solidFill>
          <a:schemeClr val="accent3">
            <a:hueOff val="385643"/>
            <a:satOff val="19739"/>
            <a:lumOff val="829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244" tIns="0" rIns="197244"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s-MX" sz="1800" b="0" i="0" kern="1200">
              <a:effectLst/>
              <a:latin typeface="Century Gothic" panose="020B0502020202020204" pitchFamily="34" charset="0"/>
            </a:rPr>
            <a:t>Tomo V Poder Judicial</a:t>
          </a:r>
          <a:endParaRPr lang="es-MX" sz="1800" kern="1200" dirty="0">
            <a:latin typeface="Century Gothic" panose="020B0502020202020204" pitchFamily="34" charset="0"/>
          </a:endParaRPr>
        </a:p>
      </dsp:txBody>
      <dsp:txXfrm>
        <a:off x="394361" y="2919616"/>
        <a:ext cx="5175199" cy="399568"/>
      </dsp:txXfrm>
    </dsp:sp>
    <dsp:sp modelId="{5255D73F-3292-47EF-8B43-07A20981141D}">
      <dsp:nvSpPr>
        <dsp:cNvPr id="0" name=""/>
        <dsp:cNvSpPr/>
      </dsp:nvSpPr>
      <dsp:spPr>
        <a:xfrm>
          <a:off x="0" y="3799800"/>
          <a:ext cx="7454902" cy="378000"/>
        </a:xfrm>
        <a:prstGeom prst="rect">
          <a:avLst/>
        </a:prstGeom>
        <a:solidFill>
          <a:schemeClr val="lt1">
            <a:alpha val="90000"/>
            <a:hueOff val="0"/>
            <a:satOff val="0"/>
            <a:lumOff val="0"/>
            <a:alphaOff val="0"/>
          </a:schemeClr>
        </a:solidFill>
        <a:ln w="15875" cap="rnd" cmpd="sng" algn="ctr">
          <a:solidFill>
            <a:schemeClr val="accent3">
              <a:hueOff val="482054"/>
              <a:satOff val="24674"/>
              <a:lumOff val="10364"/>
              <a:alphaOff val="0"/>
            </a:schemeClr>
          </a:solidFill>
          <a:prstDash val="solid"/>
        </a:ln>
        <a:effectLst/>
      </dsp:spPr>
      <dsp:style>
        <a:lnRef idx="2">
          <a:scrgbClr r="0" g="0" b="0"/>
        </a:lnRef>
        <a:fillRef idx="1">
          <a:scrgbClr r="0" g="0" b="0"/>
        </a:fillRef>
        <a:effectRef idx="0">
          <a:scrgbClr r="0" g="0" b="0"/>
        </a:effectRef>
        <a:fontRef idx="minor"/>
      </dsp:style>
    </dsp:sp>
    <dsp:sp modelId="{34401DEE-1E32-48E7-AE29-D4FA1A2994ED}">
      <dsp:nvSpPr>
        <dsp:cNvPr id="0" name=""/>
        <dsp:cNvSpPr/>
      </dsp:nvSpPr>
      <dsp:spPr>
        <a:xfrm>
          <a:off x="372745" y="3578400"/>
          <a:ext cx="5218431" cy="442800"/>
        </a:xfrm>
        <a:prstGeom prst="roundRect">
          <a:avLst/>
        </a:prstGeom>
        <a:solidFill>
          <a:schemeClr val="accent3">
            <a:hueOff val="482054"/>
            <a:satOff val="24674"/>
            <a:lumOff val="1036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244" tIns="0" rIns="197244"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s-MX" sz="1800" b="0" i="0" kern="1200">
              <a:effectLst/>
              <a:latin typeface="Century Gothic" panose="020B0502020202020204" pitchFamily="34" charset="0"/>
            </a:rPr>
            <a:t>Tomo VI Órganos Autónomos</a:t>
          </a:r>
          <a:endParaRPr lang="es-MX" sz="1800" kern="1200" dirty="0">
            <a:latin typeface="Century Gothic" panose="020B0502020202020204" pitchFamily="34" charset="0"/>
          </a:endParaRPr>
        </a:p>
      </dsp:txBody>
      <dsp:txXfrm>
        <a:off x="394361" y="3600016"/>
        <a:ext cx="5175199" cy="399568"/>
      </dsp:txXfrm>
    </dsp:sp>
    <dsp:sp modelId="{41E64B6C-0374-43CC-AC43-111B8AA927A4}">
      <dsp:nvSpPr>
        <dsp:cNvPr id="0" name=""/>
        <dsp:cNvSpPr/>
      </dsp:nvSpPr>
      <dsp:spPr>
        <a:xfrm>
          <a:off x="0" y="4480199"/>
          <a:ext cx="7454902" cy="378000"/>
        </a:xfrm>
        <a:prstGeom prst="rect">
          <a:avLst/>
        </a:prstGeom>
        <a:solidFill>
          <a:schemeClr val="lt1">
            <a:alpha val="90000"/>
            <a:hueOff val="0"/>
            <a:satOff val="0"/>
            <a:lumOff val="0"/>
            <a:alphaOff val="0"/>
          </a:schemeClr>
        </a:solidFill>
        <a:ln w="15875" cap="rnd" cmpd="sng" algn="ctr">
          <a:solidFill>
            <a:schemeClr val="accent3">
              <a:hueOff val="578465"/>
              <a:satOff val="29609"/>
              <a:lumOff val="12437"/>
              <a:alphaOff val="0"/>
            </a:schemeClr>
          </a:solidFill>
          <a:prstDash val="solid"/>
        </a:ln>
        <a:effectLst/>
      </dsp:spPr>
      <dsp:style>
        <a:lnRef idx="2">
          <a:scrgbClr r="0" g="0" b="0"/>
        </a:lnRef>
        <a:fillRef idx="1">
          <a:scrgbClr r="0" g="0" b="0"/>
        </a:fillRef>
        <a:effectRef idx="0">
          <a:scrgbClr r="0" g="0" b="0"/>
        </a:effectRef>
        <a:fontRef idx="minor"/>
      </dsp:style>
    </dsp:sp>
    <dsp:sp modelId="{AB4EF5E7-4CE2-4B4A-BAD1-A81CBF91A007}">
      <dsp:nvSpPr>
        <dsp:cNvPr id="0" name=""/>
        <dsp:cNvSpPr/>
      </dsp:nvSpPr>
      <dsp:spPr>
        <a:xfrm>
          <a:off x="372745" y="4258800"/>
          <a:ext cx="5218431" cy="442800"/>
        </a:xfrm>
        <a:prstGeom prst="roundRect">
          <a:avLst/>
        </a:prstGeom>
        <a:solidFill>
          <a:schemeClr val="accent3">
            <a:hueOff val="578465"/>
            <a:satOff val="29609"/>
            <a:lumOff val="124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244" tIns="0" rIns="197244"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s-MX" sz="1800" b="0" i="0" kern="1200">
              <a:effectLst/>
              <a:latin typeface="Century Gothic" panose="020B0502020202020204" pitchFamily="34" charset="0"/>
            </a:rPr>
            <a:t>Tomo VII Sector Paraestatal</a:t>
          </a:r>
          <a:endParaRPr lang="es-MX" sz="1800" kern="1200" dirty="0">
            <a:latin typeface="Century Gothic" panose="020B0502020202020204" pitchFamily="34" charset="0"/>
          </a:endParaRPr>
        </a:p>
      </dsp:txBody>
      <dsp:txXfrm>
        <a:off x="394361" y="4280416"/>
        <a:ext cx="5175199" cy="399568"/>
      </dsp:txXfrm>
    </dsp:sp>
    <dsp:sp modelId="{94E3D300-48AB-48AC-981E-C3B3DB2E21F3}">
      <dsp:nvSpPr>
        <dsp:cNvPr id="0" name=""/>
        <dsp:cNvSpPr/>
      </dsp:nvSpPr>
      <dsp:spPr>
        <a:xfrm>
          <a:off x="0" y="5160600"/>
          <a:ext cx="7454902" cy="378000"/>
        </a:xfrm>
        <a:prstGeom prst="rect">
          <a:avLst/>
        </a:prstGeom>
        <a:solidFill>
          <a:schemeClr val="lt1">
            <a:alpha val="90000"/>
            <a:hueOff val="0"/>
            <a:satOff val="0"/>
            <a:lumOff val="0"/>
            <a:alphaOff val="0"/>
          </a:schemeClr>
        </a:solidFill>
        <a:ln w="15875" cap="rnd" cmpd="sng" algn="ctr">
          <a:solidFill>
            <a:schemeClr val="accent3">
              <a:hueOff val="674876"/>
              <a:satOff val="34544"/>
              <a:lumOff val="14510"/>
              <a:alphaOff val="0"/>
            </a:schemeClr>
          </a:solidFill>
          <a:prstDash val="solid"/>
        </a:ln>
        <a:effectLst/>
      </dsp:spPr>
      <dsp:style>
        <a:lnRef idx="2">
          <a:scrgbClr r="0" g="0" b="0"/>
        </a:lnRef>
        <a:fillRef idx="1">
          <a:scrgbClr r="0" g="0" b="0"/>
        </a:fillRef>
        <a:effectRef idx="0">
          <a:scrgbClr r="0" g="0" b="0"/>
        </a:effectRef>
        <a:fontRef idx="minor"/>
      </dsp:style>
    </dsp:sp>
    <dsp:sp modelId="{5C1AF964-59BE-4EA1-83C6-AB1532C8C741}">
      <dsp:nvSpPr>
        <dsp:cNvPr id="0" name=""/>
        <dsp:cNvSpPr/>
      </dsp:nvSpPr>
      <dsp:spPr>
        <a:xfrm>
          <a:off x="372745" y="4939199"/>
          <a:ext cx="5218431" cy="442800"/>
        </a:xfrm>
        <a:prstGeom prst="roundRect">
          <a:avLst/>
        </a:prstGeom>
        <a:solidFill>
          <a:schemeClr val="accent3">
            <a:hueOff val="674876"/>
            <a:satOff val="34544"/>
            <a:lumOff val="1451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244" tIns="0" rIns="197244"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s-MX" sz="1800" b="0" i="0" kern="1200">
              <a:effectLst/>
              <a:latin typeface="Century Gothic" panose="020B0502020202020204" pitchFamily="34" charset="0"/>
            </a:rPr>
            <a:t>Tomo VIII Empresas Productivas del Estado</a:t>
          </a:r>
          <a:endParaRPr lang="es-MX" sz="1800" kern="1200" dirty="0">
            <a:latin typeface="Century Gothic" panose="020B0502020202020204" pitchFamily="34" charset="0"/>
          </a:endParaRPr>
        </a:p>
      </dsp:txBody>
      <dsp:txXfrm>
        <a:off x="394361" y="4960815"/>
        <a:ext cx="5175199"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12DF2-A721-4A86-989A-EE5589CB9D97}">
      <dsp:nvSpPr>
        <dsp:cNvPr id="0" name=""/>
        <dsp:cNvSpPr/>
      </dsp:nvSpPr>
      <dsp:spPr>
        <a:xfrm>
          <a:off x="0" y="0"/>
          <a:ext cx="8834162" cy="1917885"/>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s-MX" sz="4400" b="1" kern="1200" dirty="0"/>
            <a:t>TIPOS DE AUDITORÍA SEGÚN LA INTOSAI </a:t>
          </a:r>
          <a:br>
            <a:rPr lang="es-MX" sz="4200" b="1" kern="1200" dirty="0"/>
          </a:br>
          <a:endParaRPr lang="es-MX" sz="4200" kern="1200" dirty="0"/>
        </a:p>
      </dsp:txBody>
      <dsp:txXfrm>
        <a:off x="93623" y="93623"/>
        <a:ext cx="8646916" cy="17306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78775-75BC-4F8D-AA67-10FAF2A45D2D}">
      <dsp:nvSpPr>
        <dsp:cNvPr id="0" name=""/>
        <dsp:cNvSpPr/>
      </dsp:nvSpPr>
      <dsp:spPr>
        <a:xfrm>
          <a:off x="0" y="0"/>
          <a:ext cx="9545183"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6145C2-EE3D-492E-98F6-4B94015A8320}">
      <dsp:nvSpPr>
        <dsp:cNvPr id="0" name=""/>
        <dsp:cNvSpPr/>
      </dsp:nvSpPr>
      <dsp:spPr>
        <a:xfrm>
          <a:off x="0" y="0"/>
          <a:ext cx="9545183" cy="1001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s-MX" sz="2000" kern="1200" dirty="0"/>
            <a:t>Las normas profesionales de auditoría de la Organización Internacional de las Entidades Fiscalizadoras Superiores </a:t>
          </a:r>
          <a:r>
            <a:rPr lang="es-MX" sz="2000" i="1" kern="1200" dirty="0"/>
            <a:t>(INTOSAI, por sus siglas en ingles</a:t>
          </a:r>
          <a:r>
            <a:rPr lang="es-MX" sz="2000" kern="1200" dirty="0"/>
            <a:t>), clasifican a las auditorías en el sector público en tres tipos: </a:t>
          </a:r>
        </a:p>
      </dsp:txBody>
      <dsp:txXfrm>
        <a:off x="0" y="0"/>
        <a:ext cx="9545183" cy="1001555"/>
      </dsp:txXfrm>
    </dsp:sp>
    <dsp:sp modelId="{E10BD819-1587-4F04-9576-D54016B96947}">
      <dsp:nvSpPr>
        <dsp:cNvPr id="0" name=""/>
        <dsp:cNvSpPr/>
      </dsp:nvSpPr>
      <dsp:spPr>
        <a:xfrm>
          <a:off x="0" y="1001555"/>
          <a:ext cx="9545183"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67FFB4-91B4-423B-8509-5BACA213B91D}">
      <dsp:nvSpPr>
        <dsp:cNvPr id="0" name=""/>
        <dsp:cNvSpPr/>
      </dsp:nvSpPr>
      <dsp:spPr>
        <a:xfrm>
          <a:off x="0" y="1001555"/>
          <a:ext cx="9545183" cy="1001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b="1" kern="1200" dirty="0"/>
            <a:t>1.	Auditorías de estados financieros,</a:t>
          </a:r>
          <a:endParaRPr lang="es-MX" sz="2400" kern="1200" dirty="0"/>
        </a:p>
      </dsp:txBody>
      <dsp:txXfrm>
        <a:off x="0" y="1001555"/>
        <a:ext cx="9545183" cy="1001555"/>
      </dsp:txXfrm>
    </dsp:sp>
    <dsp:sp modelId="{32D22F6F-7C04-4CA5-AE81-D0DEF981DC78}">
      <dsp:nvSpPr>
        <dsp:cNvPr id="0" name=""/>
        <dsp:cNvSpPr/>
      </dsp:nvSpPr>
      <dsp:spPr>
        <a:xfrm>
          <a:off x="0" y="2003111"/>
          <a:ext cx="9545183"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DFB172-CA95-493A-BF3F-2DE1378D0F9D}">
      <dsp:nvSpPr>
        <dsp:cNvPr id="0" name=""/>
        <dsp:cNvSpPr/>
      </dsp:nvSpPr>
      <dsp:spPr>
        <a:xfrm>
          <a:off x="0" y="2003110"/>
          <a:ext cx="9545183" cy="1001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b="1" kern="1200" dirty="0"/>
            <a:t>2.	Auditorías de cumplimiento y </a:t>
          </a:r>
          <a:endParaRPr lang="es-MX" sz="2400" kern="1200" dirty="0"/>
        </a:p>
      </dsp:txBody>
      <dsp:txXfrm>
        <a:off x="0" y="2003110"/>
        <a:ext cx="9545183" cy="1001555"/>
      </dsp:txXfrm>
    </dsp:sp>
    <dsp:sp modelId="{6E3CD410-1D27-4330-8FF7-C906CE993B28}">
      <dsp:nvSpPr>
        <dsp:cNvPr id="0" name=""/>
        <dsp:cNvSpPr/>
      </dsp:nvSpPr>
      <dsp:spPr>
        <a:xfrm>
          <a:off x="0" y="3004666"/>
          <a:ext cx="9545183"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2F0B70-431C-41B5-9B15-92BB4F9FDE6A}">
      <dsp:nvSpPr>
        <dsp:cNvPr id="0" name=""/>
        <dsp:cNvSpPr/>
      </dsp:nvSpPr>
      <dsp:spPr>
        <a:xfrm>
          <a:off x="0" y="3004666"/>
          <a:ext cx="9545183" cy="1001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b="1" kern="1200" dirty="0"/>
            <a:t>3.	Auditorías de desempeño. </a:t>
          </a:r>
          <a:endParaRPr lang="es-MX" sz="2400" kern="1200" dirty="0"/>
        </a:p>
      </dsp:txBody>
      <dsp:txXfrm>
        <a:off x="0" y="3004666"/>
        <a:ext cx="9545183" cy="10015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8009F-F907-43A6-9C7B-DE6DA8202726}">
      <dsp:nvSpPr>
        <dsp:cNvPr id="0" name=""/>
        <dsp:cNvSpPr/>
      </dsp:nvSpPr>
      <dsp:spPr>
        <a:xfrm>
          <a:off x="0" y="68561"/>
          <a:ext cx="8915400" cy="1784250"/>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s-MX" sz="2500" b="1" kern="1200" dirty="0"/>
            <a:t>Objetivo</a:t>
          </a:r>
          <a:r>
            <a:rPr lang="es-MX" sz="2500" kern="1200" dirty="0"/>
            <a:t>: Determinar si la información financiera de una entidad se presenta en conformidad con el marco de referencia de emisión de información financiera y regulatorio aplicable. </a:t>
          </a:r>
        </a:p>
      </dsp:txBody>
      <dsp:txXfrm>
        <a:off x="87100" y="155661"/>
        <a:ext cx="8741200" cy="1610050"/>
      </dsp:txXfrm>
    </dsp:sp>
    <dsp:sp modelId="{CD514449-B872-427D-8991-3B020E6884AC}">
      <dsp:nvSpPr>
        <dsp:cNvPr id="0" name=""/>
        <dsp:cNvSpPr/>
      </dsp:nvSpPr>
      <dsp:spPr>
        <a:xfrm>
          <a:off x="0" y="1924811"/>
          <a:ext cx="8915400" cy="1784250"/>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s-MX" sz="2500" b="1" kern="1200" dirty="0"/>
            <a:t>¿Cómo? </a:t>
          </a:r>
          <a:r>
            <a:rPr lang="es-MX" sz="2500" b="0" kern="1200" dirty="0"/>
            <a:t>A</a:t>
          </a:r>
          <a:r>
            <a:rPr lang="es-MX" sz="2500" b="1" kern="1200" dirty="0"/>
            <a:t> </a:t>
          </a:r>
          <a:r>
            <a:rPr lang="es-MX" sz="2500" kern="1200" dirty="0"/>
            <a:t>través de la evidencia que le permita al auditor expresar un dictamen en donde verifique si la información financiera está libre de inconsistencias, fraude o error.</a:t>
          </a:r>
        </a:p>
      </dsp:txBody>
      <dsp:txXfrm>
        <a:off x="87100" y="2011911"/>
        <a:ext cx="8741200" cy="16100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11/1/22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75402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D6E9DEC-419B-4CC5-A080-3B06BD5A8291}" type="datetimeFigureOut">
              <a:rPr lang="en-US" smtClean="0"/>
              <a:t>11/1/22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7438720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D6E9DEC-419B-4CC5-A080-3B06BD5A8291}" type="datetimeFigureOut">
              <a:rPr lang="en-US" smtClean="0"/>
              <a:t>11/1/22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862787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9D6E9DEC-419B-4CC5-A080-3B06BD5A8291}" type="datetimeFigureOut">
              <a:rPr lang="en-US" smtClean="0"/>
              <a:t>11/1/22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13571222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9D6E9DEC-419B-4CC5-A080-3B06BD5A8291}" type="datetimeFigureOut">
              <a:rPr lang="en-US" smtClean="0"/>
              <a:t>11/1/22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219859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9D6E9DEC-419B-4CC5-A080-3B06BD5A8291}" type="datetimeFigureOut">
              <a:rPr lang="en-US" smtClean="0"/>
              <a:t>11/1/22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93893628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64196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11/1/22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061457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F5FFF30-0226-462F-9CA4-C0DE8D90FED4}" type="datetimeFigureOut">
              <a:rPr lang="es-MX" smtClean="0"/>
              <a:t>01/11/22</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988479D-D579-4D7A-86DF-DCC6B313560F}" type="slidenum">
              <a:rPr lang="es-MX" smtClean="0"/>
              <a:t>‹Nº›</a:t>
            </a:fld>
            <a:endParaRPr lang="es-MX"/>
          </a:p>
        </p:txBody>
      </p:sp>
    </p:spTree>
    <p:extLst>
      <p:ext uri="{BB962C8B-B14F-4D97-AF65-F5344CB8AC3E}">
        <p14:creationId xmlns:p14="http://schemas.microsoft.com/office/powerpoint/2010/main" val="4100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F5FFF30-0226-462F-9CA4-C0DE8D90FED4}" type="datetimeFigureOut">
              <a:rPr lang="es-MX" smtClean="0"/>
              <a:t>01/11/22</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88479D-D579-4D7A-86DF-DCC6B313560F}" type="slidenum">
              <a:rPr lang="es-MX" smtClean="0"/>
              <a:t>‹Nº›</a:t>
            </a:fld>
            <a:endParaRPr lang="es-MX"/>
          </a:p>
        </p:txBody>
      </p:sp>
    </p:spTree>
    <p:extLst>
      <p:ext uri="{BB962C8B-B14F-4D97-AF65-F5344CB8AC3E}">
        <p14:creationId xmlns:p14="http://schemas.microsoft.com/office/powerpoint/2010/main" val="1204278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F5FFF30-0226-462F-9CA4-C0DE8D90FED4}" type="datetimeFigureOut">
              <a:rPr lang="es-MX" smtClean="0"/>
              <a:t>01/11/22</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988479D-D579-4D7A-86DF-DCC6B313560F}" type="slidenum">
              <a:rPr lang="es-MX" smtClean="0"/>
              <a:t>‹Nº›</a:t>
            </a:fld>
            <a:endParaRPr lang="es-MX"/>
          </a:p>
        </p:txBody>
      </p:sp>
    </p:spTree>
    <p:extLst>
      <p:ext uri="{BB962C8B-B14F-4D97-AF65-F5344CB8AC3E}">
        <p14:creationId xmlns:p14="http://schemas.microsoft.com/office/powerpoint/2010/main" val="1522324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6754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F5FFF30-0226-462F-9CA4-C0DE8D90FED4}" type="datetimeFigureOut">
              <a:rPr lang="es-MX" smtClean="0"/>
              <a:t>01/11/22</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988479D-D579-4D7A-86DF-DCC6B313560F}" type="slidenum">
              <a:rPr lang="es-MX" smtClean="0"/>
              <a:t>‹Nº›</a:t>
            </a:fld>
            <a:endParaRPr lang="es-MX"/>
          </a:p>
        </p:txBody>
      </p:sp>
    </p:spTree>
    <p:extLst>
      <p:ext uri="{BB962C8B-B14F-4D97-AF65-F5344CB8AC3E}">
        <p14:creationId xmlns:p14="http://schemas.microsoft.com/office/powerpoint/2010/main" val="100736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F5FFF30-0226-462F-9CA4-C0DE8D90FED4}" type="datetimeFigureOut">
              <a:rPr lang="es-MX" smtClean="0"/>
              <a:t>01/11/22</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988479D-D579-4D7A-86DF-DCC6B313560F}" type="slidenum">
              <a:rPr lang="es-MX" smtClean="0"/>
              <a:t>‹Nº›</a:t>
            </a:fld>
            <a:endParaRPr lang="es-MX"/>
          </a:p>
        </p:txBody>
      </p:sp>
    </p:spTree>
    <p:extLst>
      <p:ext uri="{BB962C8B-B14F-4D97-AF65-F5344CB8AC3E}">
        <p14:creationId xmlns:p14="http://schemas.microsoft.com/office/powerpoint/2010/main" val="1756687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F5FFF30-0226-462F-9CA4-C0DE8D90FED4}" type="datetimeFigureOut">
              <a:rPr lang="es-MX" smtClean="0"/>
              <a:t>01/11/22</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988479D-D579-4D7A-86DF-DCC6B313560F}" type="slidenum">
              <a:rPr lang="es-MX" smtClean="0"/>
              <a:t>‹Nº›</a:t>
            </a:fld>
            <a:endParaRPr lang="es-MX"/>
          </a:p>
        </p:txBody>
      </p:sp>
    </p:spTree>
    <p:extLst>
      <p:ext uri="{BB962C8B-B14F-4D97-AF65-F5344CB8AC3E}">
        <p14:creationId xmlns:p14="http://schemas.microsoft.com/office/powerpoint/2010/main" val="1320082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5FFF30-0226-462F-9CA4-C0DE8D90FED4}" type="datetimeFigureOut">
              <a:rPr lang="es-MX" smtClean="0"/>
              <a:t>01/11/22</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988479D-D579-4D7A-86DF-DCC6B313560F}" type="slidenum">
              <a:rPr lang="es-MX" smtClean="0"/>
              <a:t>‹Nº›</a:t>
            </a:fld>
            <a:endParaRPr lang="es-MX"/>
          </a:p>
        </p:txBody>
      </p:sp>
    </p:spTree>
    <p:extLst>
      <p:ext uri="{BB962C8B-B14F-4D97-AF65-F5344CB8AC3E}">
        <p14:creationId xmlns:p14="http://schemas.microsoft.com/office/powerpoint/2010/main" val="884333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F5FFF30-0226-462F-9CA4-C0DE8D90FED4}" type="datetimeFigureOut">
              <a:rPr lang="es-MX" smtClean="0"/>
              <a:t>01/11/22</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988479D-D579-4D7A-86DF-DCC6B313560F}" type="slidenum">
              <a:rPr lang="es-MX" smtClean="0"/>
              <a:t>‹Nº›</a:t>
            </a:fld>
            <a:endParaRPr lang="es-MX"/>
          </a:p>
        </p:txBody>
      </p:sp>
    </p:spTree>
    <p:extLst>
      <p:ext uri="{BB962C8B-B14F-4D97-AF65-F5344CB8AC3E}">
        <p14:creationId xmlns:p14="http://schemas.microsoft.com/office/powerpoint/2010/main" val="7176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F5FFF30-0226-462F-9CA4-C0DE8D90FED4}" type="datetimeFigureOut">
              <a:rPr lang="es-MX" smtClean="0"/>
              <a:t>01/11/22</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988479D-D579-4D7A-86DF-DCC6B313560F}" type="slidenum">
              <a:rPr lang="es-MX" smtClean="0"/>
              <a:t>‹Nº›</a:t>
            </a:fld>
            <a:endParaRPr lang="es-MX"/>
          </a:p>
        </p:txBody>
      </p:sp>
    </p:spTree>
    <p:extLst>
      <p:ext uri="{BB962C8B-B14F-4D97-AF65-F5344CB8AC3E}">
        <p14:creationId xmlns:p14="http://schemas.microsoft.com/office/powerpoint/2010/main" val="4136387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F5FFF30-0226-462F-9CA4-C0DE8D90FED4}" type="datetimeFigureOut">
              <a:rPr lang="es-MX" smtClean="0"/>
              <a:t>01/11/22</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988479D-D579-4D7A-86DF-DCC6B313560F}" type="slidenum">
              <a:rPr lang="es-MX" smtClean="0"/>
              <a:t>‹Nº›</a:t>
            </a:fld>
            <a:endParaRPr lang="es-MX"/>
          </a:p>
        </p:txBody>
      </p:sp>
    </p:spTree>
    <p:extLst>
      <p:ext uri="{BB962C8B-B14F-4D97-AF65-F5344CB8AC3E}">
        <p14:creationId xmlns:p14="http://schemas.microsoft.com/office/powerpoint/2010/main" val="3231631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F5FFF30-0226-462F-9CA4-C0DE8D90FED4}" type="datetimeFigureOut">
              <a:rPr lang="es-MX" smtClean="0"/>
              <a:t>01/11/22</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988479D-D579-4D7A-86DF-DCC6B313560F}"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07649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DF5FFF30-0226-462F-9CA4-C0DE8D90FED4}" type="datetimeFigureOut">
              <a:rPr lang="es-MX" smtClean="0"/>
              <a:t>01/11/22</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988479D-D579-4D7A-86DF-DCC6B313560F}" type="slidenum">
              <a:rPr lang="es-MX" smtClean="0"/>
              <a:t>‹Nº›</a:t>
            </a:fld>
            <a:endParaRPr lang="es-MX"/>
          </a:p>
        </p:txBody>
      </p:sp>
    </p:spTree>
    <p:extLst>
      <p:ext uri="{BB962C8B-B14F-4D97-AF65-F5344CB8AC3E}">
        <p14:creationId xmlns:p14="http://schemas.microsoft.com/office/powerpoint/2010/main" val="3373023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DF5FFF30-0226-462F-9CA4-C0DE8D90FED4}" type="datetimeFigureOut">
              <a:rPr lang="es-MX" smtClean="0"/>
              <a:t>01/11/22</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988479D-D579-4D7A-86DF-DCC6B313560F}"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6953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0578ACC-22D6-47C1-A373-4FD133E34F3C}" type="datetimeFigureOut">
              <a:rPr lang="en-US" smtClean="0"/>
              <a:t>11/1/22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751856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DF5FFF30-0226-462F-9CA4-C0DE8D90FED4}" type="datetimeFigureOut">
              <a:rPr lang="es-MX" smtClean="0"/>
              <a:t>01/11/22</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988479D-D579-4D7A-86DF-DCC6B313560F}" type="slidenum">
              <a:rPr lang="es-MX" smtClean="0"/>
              <a:t>‹Nº›</a:t>
            </a:fld>
            <a:endParaRPr lang="es-MX"/>
          </a:p>
        </p:txBody>
      </p:sp>
    </p:spTree>
    <p:extLst>
      <p:ext uri="{BB962C8B-B14F-4D97-AF65-F5344CB8AC3E}">
        <p14:creationId xmlns:p14="http://schemas.microsoft.com/office/powerpoint/2010/main" val="522261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F5FFF30-0226-462F-9CA4-C0DE8D90FED4}" type="datetimeFigureOut">
              <a:rPr lang="es-MX" smtClean="0"/>
              <a:t>01/11/22</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88479D-D579-4D7A-86DF-DCC6B313560F}" type="slidenum">
              <a:rPr lang="es-MX" smtClean="0"/>
              <a:t>‹Nº›</a:t>
            </a:fld>
            <a:endParaRPr lang="es-MX"/>
          </a:p>
        </p:txBody>
      </p:sp>
    </p:spTree>
    <p:extLst>
      <p:ext uri="{BB962C8B-B14F-4D97-AF65-F5344CB8AC3E}">
        <p14:creationId xmlns:p14="http://schemas.microsoft.com/office/powerpoint/2010/main" val="2514337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F5FFF30-0226-462F-9CA4-C0DE8D90FED4}" type="datetimeFigureOut">
              <a:rPr lang="es-MX" smtClean="0"/>
              <a:t>01/11/22</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88479D-D579-4D7A-86DF-DCC6B313560F}" type="slidenum">
              <a:rPr lang="es-MX" smtClean="0"/>
              <a:t>‹Nº›</a:t>
            </a:fld>
            <a:endParaRPr lang="es-MX"/>
          </a:p>
        </p:txBody>
      </p:sp>
    </p:spTree>
    <p:extLst>
      <p:ext uri="{BB962C8B-B14F-4D97-AF65-F5344CB8AC3E}">
        <p14:creationId xmlns:p14="http://schemas.microsoft.com/office/powerpoint/2010/main" val="35916849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11/1/22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3668953857"/>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11/1/22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1483429404"/>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4408324-A84C-4A45-93B6-78D079CCE772}" type="datetime1">
              <a:rPr lang="en-US" smtClean="0"/>
              <a:t>11/1/22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1025913300"/>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4408324-A84C-4A45-93B6-78D079CCE772}" type="datetime1">
              <a:rPr lang="en-US" smtClean="0"/>
              <a:t>11/1/22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2993794972"/>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4408324-A84C-4A45-93B6-78D079CCE772}" type="datetime1">
              <a:rPr lang="en-US" smtClean="0"/>
              <a:t>11/1/22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188808470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4408324-A84C-4A45-93B6-78D079CCE772}" type="datetime1">
              <a:rPr lang="en-US" smtClean="0"/>
              <a:t>11/1/22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3907502240"/>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08324-A84C-4A45-93B6-78D079CCE772}" type="datetime1">
              <a:rPr lang="en-US" smtClean="0"/>
              <a:t>11/1/22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376030866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385355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4408324-A84C-4A45-93B6-78D079CCE772}" type="datetime1">
              <a:rPr lang="en-US" smtClean="0"/>
              <a:t>11/1/22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2868118330"/>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4408324-A84C-4A45-93B6-78D079CCE772}" type="datetime1">
              <a:rPr lang="en-US" smtClean="0"/>
              <a:t>11/1/22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424256150"/>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4408324-A84C-4A45-93B6-78D079CCE772}" type="datetime1">
              <a:rPr lang="en-US" smtClean="0"/>
              <a:t>11/1/22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1294497833"/>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4408324-A84C-4A45-93B6-78D079CCE772}" type="datetime1">
              <a:rPr lang="en-US" smtClean="0"/>
              <a:t>11/1/22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lgn="l"/>
            <a:fld id="{FAEF9944-A4F6-4C59-AEBD-678D6480B8EA}" type="slidenum">
              <a:rPr lang="en-US" smtClean="0"/>
              <a:pPr algn="l"/>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81727176"/>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C4408324-A84C-4A45-93B6-78D079CCE772}" type="datetime1">
              <a:rPr lang="en-US" smtClean="0"/>
              <a:t>11/1/22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1191337175"/>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C4408324-A84C-4A45-93B6-78D079CCE772}" type="datetime1">
              <a:rPr lang="en-US" smtClean="0"/>
              <a:t>11/1/22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lgn="l"/>
            <a:fld id="{FAEF9944-A4F6-4C59-AEBD-678D6480B8EA}" type="slidenum">
              <a:rPr lang="en-US" smtClean="0"/>
              <a:pPr algn="l"/>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97216692"/>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C4408324-A84C-4A45-93B6-78D079CCE772}" type="datetime1">
              <a:rPr lang="en-US" smtClean="0"/>
              <a:t>11/1/22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419955222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11/1/22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1910894483"/>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11/1/22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297242908"/>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98DC002-77AA-473A-BC67-2A48176E412F}" type="datetimeFigureOut">
              <a:rPr lang="es-MX" smtClean="0"/>
              <a:t>01/11/22</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BCA49BC-269C-4E7E-8159-4EE5A4742300}" type="slidenum">
              <a:rPr lang="es-MX" smtClean="0"/>
              <a:t>‹Nº›</a:t>
            </a:fld>
            <a:endParaRPr lang="es-MX"/>
          </a:p>
        </p:txBody>
      </p:sp>
    </p:spTree>
    <p:extLst>
      <p:ext uri="{BB962C8B-B14F-4D97-AF65-F5344CB8AC3E}">
        <p14:creationId xmlns:p14="http://schemas.microsoft.com/office/powerpoint/2010/main" val="2832716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11/1/22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126400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8DC002-77AA-473A-BC67-2A48176E412F}" type="datetimeFigureOut">
              <a:rPr lang="es-MX" smtClean="0"/>
              <a:t>01/11/22</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CA49BC-269C-4E7E-8159-4EE5A4742300}" type="slidenum">
              <a:rPr lang="es-MX" smtClean="0"/>
              <a:t>‹Nº›</a:t>
            </a:fld>
            <a:endParaRPr lang="es-MX"/>
          </a:p>
        </p:txBody>
      </p:sp>
    </p:spTree>
    <p:extLst>
      <p:ext uri="{BB962C8B-B14F-4D97-AF65-F5344CB8AC3E}">
        <p14:creationId xmlns:p14="http://schemas.microsoft.com/office/powerpoint/2010/main" val="6604207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98DC002-77AA-473A-BC67-2A48176E412F}" type="datetimeFigureOut">
              <a:rPr lang="es-MX" smtClean="0"/>
              <a:t>01/11/22</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BCA49BC-269C-4E7E-8159-4EE5A4742300}" type="slidenum">
              <a:rPr lang="es-MX" smtClean="0"/>
              <a:t>‹Nº›</a:t>
            </a:fld>
            <a:endParaRPr lang="es-MX"/>
          </a:p>
        </p:txBody>
      </p:sp>
    </p:spTree>
    <p:extLst>
      <p:ext uri="{BB962C8B-B14F-4D97-AF65-F5344CB8AC3E}">
        <p14:creationId xmlns:p14="http://schemas.microsoft.com/office/powerpoint/2010/main" val="34432704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98DC002-77AA-473A-BC67-2A48176E412F}" type="datetimeFigureOut">
              <a:rPr lang="es-MX" smtClean="0"/>
              <a:t>01/11/22</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BCA49BC-269C-4E7E-8159-4EE5A4742300}" type="slidenum">
              <a:rPr lang="es-MX" smtClean="0"/>
              <a:t>‹Nº›</a:t>
            </a:fld>
            <a:endParaRPr lang="es-MX"/>
          </a:p>
        </p:txBody>
      </p:sp>
    </p:spTree>
    <p:extLst>
      <p:ext uri="{BB962C8B-B14F-4D97-AF65-F5344CB8AC3E}">
        <p14:creationId xmlns:p14="http://schemas.microsoft.com/office/powerpoint/2010/main" val="15593313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98DC002-77AA-473A-BC67-2A48176E412F}" type="datetimeFigureOut">
              <a:rPr lang="es-MX" smtClean="0"/>
              <a:t>01/11/22</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BCA49BC-269C-4E7E-8159-4EE5A4742300}" type="slidenum">
              <a:rPr lang="es-MX" smtClean="0"/>
              <a:t>‹Nº›</a:t>
            </a:fld>
            <a:endParaRPr lang="es-MX"/>
          </a:p>
        </p:txBody>
      </p:sp>
    </p:spTree>
    <p:extLst>
      <p:ext uri="{BB962C8B-B14F-4D97-AF65-F5344CB8AC3E}">
        <p14:creationId xmlns:p14="http://schemas.microsoft.com/office/powerpoint/2010/main" val="2248670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98DC002-77AA-473A-BC67-2A48176E412F}" type="datetimeFigureOut">
              <a:rPr lang="es-MX" smtClean="0"/>
              <a:t>01/11/22</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BCA49BC-269C-4E7E-8159-4EE5A4742300}" type="slidenum">
              <a:rPr lang="es-MX" smtClean="0"/>
              <a:t>‹Nº›</a:t>
            </a:fld>
            <a:endParaRPr lang="es-MX"/>
          </a:p>
        </p:txBody>
      </p:sp>
    </p:spTree>
    <p:extLst>
      <p:ext uri="{BB962C8B-B14F-4D97-AF65-F5344CB8AC3E}">
        <p14:creationId xmlns:p14="http://schemas.microsoft.com/office/powerpoint/2010/main" val="7197486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DC002-77AA-473A-BC67-2A48176E412F}" type="datetimeFigureOut">
              <a:rPr lang="es-MX" smtClean="0"/>
              <a:t>01/11/22</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BCA49BC-269C-4E7E-8159-4EE5A4742300}" type="slidenum">
              <a:rPr lang="es-MX" smtClean="0"/>
              <a:t>‹Nº›</a:t>
            </a:fld>
            <a:endParaRPr lang="es-MX"/>
          </a:p>
        </p:txBody>
      </p:sp>
    </p:spTree>
    <p:extLst>
      <p:ext uri="{BB962C8B-B14F-4D97-AF65-F5344CB8AC3E}">
        <p14:creationId xmlns:p14="http://schemas.microsoft.com/office/powerpoint/2010/main" val="1304733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98DC002-77AA-473A-BC67-2A48176E412F}" type="datetimeFigureOut">
              <a:rPr lang="es-MX" smtClean="0"/>
              <a:t>01/11/22</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BCA49BC-269C-4E7E-8159-4EE5A4742300}" type="slidenum">
              <a:rPr lang="es-MX" smtClean="0"/>
              <a:t>‹Nº›</a:t>
            </a:fld>
            <a:endParaRPr lang="es-MX"/>
          </a:p>
        </p:txBody>
      </p:sp>
    </p:spTree>
    <p:extLst>
      <p:ext uri="{BB962C8B-B14F-4D97-AF65-F5344CB8AC3E}">
        <p14:creationId xmlns:p14="http://schemas.microsoft.com/office/powerpoint/2010/main" val="10745822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98DC002-77AA-473A-BC67-2A48176E412F}" type="datetimeFigureOut">
              <a:rPr lang="es-MX" smtClean="0"/>
              <a:t>01/11/22</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BCA49BC-269C-4E7E-8159-4EE5A4742300}" type="slidenum">
              <a:rPr lang="es-MX" smtClean="0"/>
              <a:t>‹Nº›</a:t>
            </a:fld>
            <a:endParaRPr lang="es-MX"/>
          </a:p>
        </p:txBody>
      </p:sp>
    </p:spTree>
    <p:extLst>
      <p:ext uri="{BB962C8B-B14F-4D97-AF65-F5344CB8AC3E}">
        <p14:creationId xmlns:p14="http://schemas.microsoft.com/office/powerpoint/2010/main" val="15500256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98DC002-77AA-473A-BC67-2A48176E412F}" type="datetimeFigureOut">
              <a:rPr lang="es-MX" smtClean="0"/>
              <a:t>01/11/22</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BCA49BC-269C-4E7E-8159-4EE5A4742300}" type="slidenum">
              <a:rPr lang="es-MX" smtClean="0"/>
              <a:t>‹Nº›</a:t>
            </a:fld>
            <a:endParaRPr lang="es-MX"/>
          </a:p>
        </p:txBody>
      </p:sp>
    </p:spTree>
    <p:extLst>
      <p:ext uri="{BB962C8B-B14F-4D97-AF65-F5344CB8AC3E}">
        <p14:creationId xmlns:p14="http://schemas.microsoft.com/office/powerpoint/2010/main" val="34928352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98DC002-77AA-473A-BC67-2A48176E412F}" type="datetimeFigureOut">
              <a:rPr lang="es-MX" smtClean="0"/>
              <a:t>01/11/22</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BCA49BC-269C-4E7E-8159-4EE5A4742300}"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67888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11/1/22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2621538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698DC002-77AA-473A-BC67-2A48176E412F}" type="datetimeFigureOut">
              <a:rPr lang="es-MX" smtClean="0"/>
              <a:t>01/11/22</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BCA49BC-269C-4E7E-8159-4EE5A4742300}" type="slidenum">
              <a:rPr lang="es-MX" smtClean="0"/>
              <a:t>‹Nº›</a:t>
            </a:fld>
            <a:endParaRPr lang="es-MX"/>
          </a:p>
        </p:txBody>
      </p:sp>
    </p:spTree>
    <p:extLst>
      <p:ext uri="{BB962C8B-B14F-4D97-AF65-F5344CB8AC3E}">
        <p14:creationId xmlns:p14="http://schemas.microsoft.com/office/powerpoint/2010/main" val="37775170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698DC002-77AA-473A-BC67-2A48176E412F}" type="datetimeFigureOut">
              <a:rPr lang="es-MX" smtClean="0"/>
              <a:t>01/11/22</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BCA49BC-269C-4E7E-8159-4EE5A4742300}"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06319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698DC002-77AA-473A-BC67-2A48176E412F}" type="datetimeFigureOut">
              <a:rPr lang="es-MX" smtClean="0"/>
              <a:t>01/11/22</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BCA49BC-269C-4E7E-8159-4EE5A4742300}" type="slidenum">
              <a:rPr lang="es-MX" smtClean="0"/>
              <a:t>‹Nº›</a:t>
            </a:fld>
            <a:endParaRPr lang="es-MX"/>
          </a:p>
        </p:txBody>
      </p:sp>
    </p:spTree>
    <p:extLst>
      <p:ext uri="{BB962C8B-B14F-4D97-AF65-F5344CB8AC3E}">
        <p14:creationId xmlns:p14="http://schemas.microsoft.com/office/powerpoint/2010/main" val="31869702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8DC002-77AA-473A-BC67-2A48176E412F}" type="datetimeFigureOut">
              <a:rPr lang="es-MX" smtClean="0"/>
              <a:t>01/11/22</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CA49BC-269C-4E7E-8159-4EE5A4742300}" type="slidenum">
              <a:rPr lang="es-MX" smtClean="0"/>
              <a:t>‹Nº›</a:t>
            </a:fld>
            <a:endParaRPr lang="es-MX"/>
          </a:p>
        </p:txBody>
      </p:sp>
    </p:spTree>
    <p:extLst>
      <p:ext uri="{BB962C8B-B14F-4D97-AF65-F5344CB8AC3E}">
        <p14:creationId xmlns:p14="http://schemas.microsoft.com/office/powerpoint/2010/main" val="34256018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8DC002-77AA-473A-BC67-2A48176E412F}" type="datetimeFigureOut">
              <a:rPr lang="es-MX" smtClean="0"/>
              <a:t>01/11/22</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CA49BC-269C-4E7E-8159-4EE5A4742300}" type="slidenum">
              <a:rPr lang="es-MX" smtClean="0"/>
              <a:t>‹Nº›</a:t>
            </a:fld>
            <a:endParaRPr lang="es-MX"/>
          </a:p>
        </p:txBody>
      </p:sp>
    </p:spTree>
    <p:extLst>
      <p:ext uri="{BB962C8B-B14F-4D97-AF65-F5344CB8AC3E}">
        <p14:creationId xmlns:p14="http://schemas.microsoft.com/office/powerpoint/2010/main" val="27140536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1582CE0-301E-46AA-B63F-E8BF397788B4}" type="datetimeFigureOut">
              <a:rPr lang="es-MX" smtClean="0"/>
              <a:t>01/11/22</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A925DE0-9650-41BA-84B3-016EB36AA637}" type="slidenum">
              <a:rPr lang="es-MX" smtClean="0"/>
              <a:t>‹Nº›</a:t>
            </a:fld>
            <a:endParaRPr lang="es-MX"/>
          </a:p>
        </p:txBody>
      </p:sp>
    </p:spTree>
    <p:extLst>
      <p:ext uri="{BB962C8B-B14F-4D97-AF65-F5344CB8AC3E}">
        <p14:creationId xmlns:p14="http://schemas.microsoft.com/office/powerpoint/2010/main" val="158409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1582CE0-301E-46AA-B63F-E8BF397788B4}" type="datetimeFigureOut">
              <a:rPr lang="es-MX" smtClean="0"/>
              <a:t>01/11/22</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A925DE0-9650-41BA-84B3-016EB36AA637}" type="slidenum">
              <a:rPr lang="es-MX" smtClean="0"/>
              <a:t>‹Nº›</a:t>
            </a:fld>
            <a:endParaRPr lang="es-MX"/>
          </a:p>
        </p:txBody>
      </p:sp>
    </p:spTree>
    <p:extLst>
      <p:ext uri="{BB962C8B-B14F-4D97-AF65-F5344CB8AC3E}">
        <p14:creationId xmlns:p14="http://schemas.microsoft.com/office/powerpoint/2010/main" val="28504657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1582CE0-301E-46AA-B63F-E8BF397788B4}" type="datetimeFigureOut">
              <a:rPr lang="es-MX" smtClean="0"/>
              <a:t>01/11/22</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A925DE0-9650-41BA-84B3-016EB36AA637}" type="slidenum">
              <a:rPr lang="es-MX" smtClean="0"/>
              <a:t>‹Nº›</a:t>
            </a:fld>
            <a:endParaRPr lang="es-MX"/>
          </a:p>
        </p:txBody>
      </p:sp>
    </p:spTree>
    <p:extLst>
      <p:ext uri="{BB962C8B-B14F-4D97-AF65-F5344CB8AC3E}">
        <p14:creationId xmlns:p14="http://schemas.microsoft.com/office/powerpoint/2010/main" val="13502825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1582CE0-301E-46AA-B63F-E8BF397788B4}" type="datetimeFigureOut">
              <a:rPr lang="es-MX" smtClean="0"/>
              <a:t>01/11/22</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A925DE0-9650-41BA-84B3-016EB36AA637}" type="slidenum">
              <a:rPr lang="es-MX" smtClean="0"/>
              <a:t>‹Nº›</a:t>
            </a:fld>
            <a:endParaRPr lang="es-MX"/>
          </a:p>
        </p:txBody>
      </p:sp>
    </p:spTree>
    <p:extLst>
      <p:ext uri="{BB962C8B-B14F-4D97-AF65-F5344CB8AC3E}">
        <p14:creationId xmlns:p14="http://schemas.microsoft.com/office/powerpoint/2010/main" val="34713792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1582CE0-301E-46AA-B63F-E8BF397788B4}" type="datetimeFigureOut">
              <a:rPr lang="es-MX" smtClean="0"/>
              <a:t>01/11/22</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A925DE0-9650-41BA-84B3-016EB36AA637}" type="slidenum">
              <a:rPr lang="es-MX" smtClean="0"/>
              <a:t>‹Nº›</a:t>
            </a:fld>
            <a:endParaRPr lang="es-MX"/>
          </a:p>
        </p:txBody>
      </p:sp>
    </p:spTree>
    <p:extLst>
      <p:ext uri="{BB962C8B-B14F-4D97-AF65-F5344CB8AC3E}">
        <p14:creationId xmlns:p14="http://schemas.microsoft.com/office/powerpoint/2010/main" val="3587639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11/1/22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904524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1582CE0-301E-46AA-B63F-E8BF397788B4}" type="datetimeFigureOut">
              <a:rPr lang="es-MX" smtClean="0"/>
              <a:t>01/11/22</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A925DE0-9650-41BA-84B3-016EB36AA637}" type="slidenum">
              <a:rPr lang="es-MX" smtClean="0"/>
              <a:t>‹Nº›</a:t>
            </a:fld>
            <a:endParaRPr lang="es-MX"/>
          </a:p>
        </p:txBody>
      </p:sp>
    </p:spTree>
    <p:extLst>
      <p:ext uri="{BB962C8B-B14F-4D97-AF65-F5344CB8AC3E}">
        <p14:creationId xmlns:p14="http://schemas.microsoft.com/office/powerpoint/2010/main" val="38516916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82CE0-301E-46AA-B63F-E8BF397788B4}" type="datetimeFigureOut">
              <a:rPr lang="es-MX" smtClean="0"/>
              <a:t>01/11/22</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A925DE0-9650-41BA-84B3-016EB36AA637}" type="slidenum">
              <a:rPr lang="es-MX" smtClean="0"/>
              <a:t>‹Nº›</a:t>
            </a:fld>
            <a:endParaRPr lang="es-MX"/>
          </a:p>
        </p:txBody>
      </p:sp>
    </p:spTree>
    <p:extLst>
      <p:ext uri="{BB962C8B-B14F-4D97-AF65-F5344CB8AC3E}">
        <p14:creationId xmlns:p14="http://schemas.microsoft.com/office/powerpoint/2010/main" val="37203787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1582CE0-301E-46AA-B63F-E8BF397788B4}" type="datetimeFigureOut">
              <a:rPr lang="es-MX" smtClean="0"/>
              <a:t>01/11/22</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A925DE0-9650-41BA-84B3-016EB36AA637}" type="slidenum">
              <a:rPr lang="es-MX" smtClean="0"/>
              <a:t>‹Nº›</a:t>
            </a:fld>
            <a:endParaRPr lang="es-MX"/>
          </a:p>
        </p:txBody>
      </p:sp>
    </p:spTree>
    <p:extLst>
      <p:ext uri="{BB962C8B-B14F-4D97-AF65-F5344CB8AC3E}">
        <p14:creationId xmlns:p14="http://schemas.microsoft.com/office/powerpoint/2010/main" val="14975308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1582CE0-301E-46AA-B63F-E8BF397788B4}" type="datetimeFigureOut">
              <a:rPr lang="es-MX" smtClean="0"/>
              <a:t>01/11/22</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A925DE0-9650-41BA-84B3-016EB36AA637}" type="slidenum">
              <a:rPr lang="es-MX" smtClean="0"/>
              <a:t>‹Nº›</a:t>
            </a:fld>
            <a:endParaRPr lang="es-MX"/>
          </a:p>
        </p:txBody>
      </p:sp>
    </p:spTree>
    <p:extLst>
      <p:ext uri="{BB962C8B-B14F-4D97-AF65-F5344CB8AC3E}">
        <p14:creationId xmlns:p14="http://schemas.microsoft.com/office/powerpoint/2010/main" val="38858373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1582CE0-301E-46AA-B63F-E8BF397788B4}" type="datetimeFigureOut">
              <a:rPr lang="es-MX" smtClean="0"/>
              <a:t>01/11/22</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A925DE0-9650-41BA-84B3-016EB36AA637}" type="slidenum">
              <a:rPr lang="es-MX" smtClean="0"/>
              <a:t>‹Nº›</a:t>
            </a:fld>
            <a:endParaRPr lang="es-MX"/>
          </a:p>
        </p:txBody>
      </p:sp>
    </p:spTree>
    <p:extLst>
      <p:ext uri="{BB962C8B-B14F-4D97-AF65-F5344CB8AC3E}">
        <p14:creationId xmlns:p14="http://schemas.microsoft.com/office/powerpoint/2010/main" val="34309768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1582CE0-301E-46AA-B63F-E8BF397788B4}" type="datetimeFigureOut">
              <a:rPr lang="es-MX" smtClean="0"/>
              <a:t>01/11/22</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A925DE0-9650-41BA-84B3-016EB36AA637}"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476033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51582CE0-301E-46AA-B63F-E8BF397788B4}" type="datetimeFigureOut">
              <a:rPr lang="es-MX" smtClean="0"/>
              <a:t>01/11/22</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A925DE0-9650-41BA-84B3-016EB36AA637}" type="slidenum">
              <a:rPr lang="es-MX" smtClean="0"/>
              <a:t>‹Nº›</a:t>
            </a:fld>
            <a:endParaRPr lang="es-MX"/>
          </a:p>
        </p:txBody>
      </p:sp>
    </p:spTree>
    <p:extLst>
      <p:ext uri="{BB962C8B-B14F-4D97-AF65-F5344CB8AC3E}">
        <p14:creationId xmlns:p14="http://schemas.microsoft.com/office/powerpoint/2010/main" val="23438283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51582CE0-301E-46AA-B63F-E8BF397788B4}" type="datetimeFigureOut">
              <a:rPr lang="es-MX" smtClean="0"/>
              <a:t>01/11/22</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A925DE0-9650-41BA-84B3-016EB36AA637}"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062515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51582CE0-301E-46AA-B63F-E8BF397788B4}" type="datetimeFigureOut">
              <a:rPr lang="es-MX" smtClean="0"/>
              <a:t>01/11/22</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A925DE0-9650-41BA-84B3-016EB36AA637}" type="slidenum">
              <a:rPr lang="es-MX" smtClean="0"/>
              <a:t>‹Nº›</a:t>
            </a:fld>
            <a:endParaRPr lang="es-MX"/>
          </a:p>
        </p:txBody>
      </p:sp>
    </p:spTree>
    <p:extLst>
      <p:ext uri="{BB962C8B-B14F-4D97-AF65-F5344CB8AC3E}">
        <p14:creationId xmlns:p14="http://schemas.microsoft.com/office/powerpoint/2010/main" val="7035661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1582CE0-301E-46AA-B63F-E8BF397788B4}" type="datetimeFigureOut">
              <a:rPr lang="es-MX" smtClean="0"/>
              <a:t>01/11/22</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A925DE0-9650-41BA-84B3-016EB36AA637}" type="slidenum">
              <a:rPr lang="es-MX" smtClean="0"/>
              <a:t>‹Nº›</a:t>
            </a:fld>
            <a:endParaRPr lang="es-MX"/>
          </a:p>
        </p:txBody>
      </p:sp>
    </p:spTree>
    <p:extLst>
      <p:ext uri="{BB962C8B-B14F-4D97-AF65-F5344CB8AC3E}">
        <p14:creationId xmlns:p14="http://schemas.microsoft.com/office/powerpoint/2010/main" val="110072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E331444B-B92B-4E27-8C94-BB93EAF5CB18}" type="datetimeFigureOut">
              <a:rPr lang="en-US" smtClean="0"/>
              <a:t>11/1/22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378282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1582CE0-301E-46AA-B63F-E8BF397788B4}" type="datetimeFigureOut">
              <a:rPr lang="es-MX" smtClean="0"/>
              <a:t>01/11/22</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A925DE0-9650-41BA-84B3-016EB36AA637}" type="slidenum">
              <a:rPr lang="es-MX" smtClean="0"/>
              <a:t>‹Nº›</a:t>
            </a:fld>
            <a:endParaRPr lang="es-MX"/>
          </a:p>
        </p:txBody>
      </p:sp>
    </p:spTree>
    <p:extLst>
      <p:ext uri="{BB962C8B-B14F-4D97-AF65-F5344CB8AC3E}">
        <p14:creationId xmlns:p14="http://schemas.microsoft.com/office/powerpoint/2010/main" val="3057983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363EFA5E-FA76-400D-B3DC-F0BA90E6D107}" type="datetimeFigureOut">
              <a:rPr lang="en-US" smtClean="0"/>
              <a:t>11/1/22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78057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D6E9DEC-419B-4CC5-A080-3B06BD5A8291}" type="datetimeFigureOut">
              <a:rPr lang="en-US" smtClean="0"/>
              <a:t>11/1/22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22180557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D6E9DEC-419B-4CC5-A080-3B06BD5A8291}" type="datetimeFigureOut">
              <a:rPr lang="en-US" smtClean="0"/>
              <a:t>11/1/22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28154029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D6E9DEC-419B-4CC5-A080-3B06BD5A8291}" type="datetimeFigureOut">
              <a:rPr lang="en-US" smtClean="0"/>
              <a:t>11/1/22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56035454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D6E9DEC-419B-4CC5-A080-3B06BD5A8291}" type="datetimeFigureOut">
              <a:rPr lang="en-US" smtClean="0"/>
              <a:t>11/1/22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6095247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D6E9DEC-419B-4CC5-A080-3B06BD5A8291}" type="datetimeFigureOut">
              <a:rPr lang="en-US" smtClean="0"/>
              <a:t>11/1/22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7438258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8.png"/><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9.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0.png"/><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1.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Layout" Target="../diagrams/layout14.xml"/><Relationship Id="rId7" Type="http://schemas.openxmlformats.org/officeDocument/2006/relationships/image" Target="../media/image22.png"/><Relationship Id="rId12" Type="http://schemas.microsoft.com/office/2007/relationships/diagramDrawing" Target="../diagrams/drawing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openxmlformats.org/officeDocument/2006/relationships/diagramColors" Target="../diagrams/colors15.xml"/><Relationship Id="rId5" Type="http://schemas.openxmlformats.org/officeDocument/2006/relationships/diagramColors" Target="../diagrams/colors14.xml"/><Relationship Id="rId10" Type="http://schemas.openxmlformats.org/officeDocument/2006/relationships/diagramQuickStyle" Target="../diagrams/quickStyle15.xml"/><Relationship Id="rId4" Type="http://schemas.openxmlformats.org/officeDocument/2006/relationships/diagramQuickStyle" Target="../diagrams/quickStyle14.xml"/><Relationship Id="rId9" Type="http://schemas.openxmlformats.org/officeDocument/2006/relationships/diagramLayout" Target="../diagrams/layout1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18.xml"/><Relationship Id="rId7" Type="http://schemas.openxmlformats.org/officeDocument/2006/relationships/image" Target="../media/image23.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19.xml"/><Relationship Id="rId7" Type="http://schemas.openxmlformats.org/officeDocument/2006/relationships/image" Target="../media/image25.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diagramLayout" Target="../diagrams/layout20.xml"/><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diagramData" Target="../diagrams/data20.xml"/><Relationship Id="rId1" Type="http://schemas.openxmlformats.org/officeDocument/2006/relationships/slideLayout" Target="../slideLayouts/slideLayout3.xml"/><Relationship Id="rId6" Type="http://schemas.microsoft.com/office/2007/relationships/diagramDrawing" Target="../diagrams/drawing20.xml"/><Relationship Id="rId11" Type="http://schemas.openxmlformats.org/officeDocument/2006/relationships/image" Target="../media/image31.png"/><Relationship Id="rId5" Type="http://schemas.openxmlformats.org/officeDocument/2006/relationships/diagramColors" Target="../diagrams/colors20.xml"/><Relationship Id="rId10" Type="http://schemas.openxmlformats.org/officeDocument/2006/relationships/image" Target="../media/image30.png"/><Relationship Id="rId4" Type="http://schemas.openxmlformats.org/officeDocument/2006/relationships/diagramQuickStyle" Target="../diagrams/quickStyle20.xml"/><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0.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35.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intosaicommunity.net/document/good-practice/06%20Directrices%20B%C3%A1sicas%20EPP-ASF_Mexico.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0.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7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4324C-4B7B-C9F8-BA7F-769D75D0D00D}"/>
              </a:ext>
            </a:extLst>
          </p:cNvPr>
          <p:cNvSpPr>
            <a:spLocks noGrp="1"/>
          </p:cNvSpPr>
          <p:nvPr>
            <p:ph type="title"/>
          </p:nvPr>
        </p:nvSpPr>
        <p:spPr/>
        <p:txBody>
          <a:bodyPr>
            <a:normAutofit fontScale="90000"/>
          </a:bodyPr>
          <a:lstStyle/>
          <a:p>
            <a:r>
              <a:rPr lang="es-MX" dirty="0"/>
              <a:t>EQUIPO 1</a:t>
            </a:r>
            <a:br>
              <a:rPr lang="es-MX" dirty="0"/>
            </a:br>
            <a:r>
              <a:rPr lang="es-MX" dirty="0"/>
              <a:t>ASIGNATURA: AUDITORÍA GUBERNAMENTAL</a:t>
            </a:r>
          </a:p>
        </p:txBody>
      </p:sp>
      <p:sp>
        <p:nvSpPr>
          <p:cNvPr id="3" name="Marcador de contenido 2">
            <a:extLst>
              <a:ext uri="{FF2B5EF4-FFF2-40B4-BE49-F238E27FC236}">
                <a16:creationId xmlns:a16="http://schemas.microsoft.com/office/drawing/2014/main" id="{E7477C27-C6E8-F517-EBFF-BA02017DD846}"/>
              </a:ext>
            </a:extLst>
          </p:cNvPr>
          <p:cNvSpPr>
            <a:spLocks noGrp="1"/>
          </p:cNvSpPr>
          <p:nvPr>
            <p:ph idx="1"/>
          </p:nvPr>
        </p:nvSpPr>
        <p:spPr/>
        <p:txBody>
          <a:bodyPr/>
          <a:lstStyle/>
          <a:p>
            <a:r>
              <a:rPr lang="es-MX" dirty="0"/>
              <a:t>INTEGRANTES: </a:t>
            </a:r>
          </a:p>
          <a:p>
            <a:pPr lvl="1"/>
            <a:r>
              <a:rPr lang="es-MX" dirty="0"/>
              <a:t>De la Cruz Lima José Miguel</a:t>
            </a:r>
          </a:p>
          <a:p>
            <a:pPr lvl="1"/>
            <a:r>
              <a:rPr lang="es-MX" dirty="0"/>
              <a:t>Girón Hernández Olimpia Tamara</a:t>
            </a:r>
          </a:p>
          <a:p>
            <a:pPr lvl="1"/>
            <a:r>
              <a:rPr lang="es-MX" dirty="0"/>
              <a:t>Olivares del Monte Karen Iveth</a:t>
            </a:r>
          </a:p>
          <a:p>
            <a:pPr lvl="1"/>
            <a:r>
              <a:rPr lang="es-MX" dirty="0"/>
              <a:t>Pérez Segura Laura Imelda</a:t>
            </a:r>
          </a:p>
          <a:p>
            <a:pPr lvl="1"/>
            <a:r>
              <a:rPr lang="es-MX" dirty="0"/>
              <a:t>Ramírez Espinoza José Luis</a:t>
            </a:r>
          </a:p>
          <a:p>
            <a:pPr lvl="1"/>
            <a:r>
              <a:rPr lang="es-MX" dirty="0"/>
              <a:t>Torres Navarro Juan Guadalupe</a:t>
            </a:r>
          </a:p>
        </p:txBody>
      </p:sp>
    </p:spTree>
    <p:extLst>
      <p:ext uri="{BB962C8B-B14F-4D97-AF65-F5344CB8AC3E}">
        <p14:creationId xmlns:p14="http://schemas.microsoft.com/office/powerpoint/2010/main" val="3536747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27583" y="620689"/>
            <a:ext cx="9051234" cy="3539527"/>
          </a:xfrm>
        </p:spPr>
        <p:txBody>
          <a:bodyPr>
            <a:normAutofit/>
          </a:bodyPr>
          <a:lstStyle/>
          <a:p>
            <a:pPr algn="just"/>
            <a:r>
              <a:rPr lang="es-MX" dirty="0"/>
              <a:t>II. Entregar a la Cámara de Diputados, el último día hábil de los meses de junio y octubre, así como el 20 de febrero del año siguiente al de la presentación de la Cuenta Pública, los informes individuales de auditoría que concluya durante el periodo respectivo. Asimismo, en esta última fecha, entregar el Informe General Ejecutivo del Resultado de la Fiscalización Superior de la Cuenta Pública, el cual se someterá a la consideración del Pleno de dicha Cámara. El Informe General Ejecutivo y los informes individuales serán de carácter público y tendrán el contenido que determine la ley; estos últimos incluirán como mínimo el dictamen de su revisión, un apartado específico con las observaciones de la Auditoría Superior de la Federación, así como las justificaciones y aclaraciones que, en su caso, las entidades fiscalizadas hayan presentado sobre las mismas….</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607" y="4160216"/>
            <a:ext cx="3168352" cy="24698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32042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3511" y="332656"/>
            <a:ext cx="4498505" cy="6120680"/>
          </a:xfrm>
        </p:spPr>
        <p:txBody>
          <a:bodyPr>
            <a:normAutofit fontScale="90000"/>
          </a:bodyPr>
          <a:lstStyle/>
          <a:p>
            <a:pPr algn="just"/>
            <a:r>
              <a:rPr lang="es-MX" sz="2000" dirty="0">
                <a:solidFill>
                  <a:schemeClr val="tx1"/>
                </a:solidFill>
                <a:latin typeface="Arial" panose="020B0604020202020204" pitchFamily="34" charset="0"/>
                <a:cs typeface="Arial" panose="020B0604020202020204" pitchFamily="34" charset="0"/>
              </a:rPr>
              <a:t>La Auditoría Superior de la Federación deberá entregar a la Cámara de Diputados, los días 1 de los meses de mayo y noviembre de cada año, un informe sobre la situación que guardan las observaciones, recomendaciones y acciones promovidas, correspondientes a cada uno de los informes individuales de auditoría que haya presentado en los términos de esta fracción. En dicho informe, el cual tendrá carácter público, la Auditoría incluirá los montos efectivamente resarcidos a la Hacienda Pública Federal o al patrimonio de los entes públicos federales, como consecuencia de sus acciones de fiscalización, las denuncias penales presentadas y los procedimientos iniciados ante el Tribunal Federal de Justicia Administrativa.</a:t>
            </a: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0211" y="1327978"/>
            <a:ext cx="3626443" cy="36264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12797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19536" y="620688"/>
            <a:ext cx="9344812" cy="2069503"/>
          </a:xfrm>
        </p:spPr>
        <p:txBody>
          <a:bodyPr>
            <a:normAutofit/>
          </a:bodyPr>
          <a:lstStyle/>
          <a:p>
            <a:pPr algn="just"/>
            <a:r>
              <a:rPr lang="es-MX" dirty="0">
                <a:latin typeface="Arial" panose="020B0604020202020204" pitchFamily="34" charset="0"/>
                <a:cs typeface="Arial" panose="020B0604020202020204" pitchFamily="34" charset="0"/>
              </a:rPr>
              <a:t>III. Investigar los actos u omisiones que impliquen alguna irregularidad o conducta ilícita en el ingreso, egreso, manejo, custodia y aplicación de fondos y recursos federales, y efectuar visitas domiciliarias, únicamente para exigir la exhibición de libros, papeles o archivos indispensables para la realización de sus investigaciones, sujetándose a las leyes y a las formalidades establecidas para los cateos, y</a:t>
            </a: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840" y="3012435"/>
            <a:ext cx="3282212" cy="32822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60317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19535" y="332656"/>
            <a:ext cx="9373305" cy="3001821"/>
          </a:xfrm>
        </p:spPr>
        <p:txBody>
          <a:bodyPr>
            <a:normAutofit/>
          </a:bodyPr>
          <a:lstStyle/>
          <a:p>
            <a:pPr algn="just"/>
            <a:r>
              <a:rPr lang="es-MX" sz="2000" dirty="0">
                <a:latin typeface="Arial" panose="020B0604020202020204" pitchFamily="34" charset="0"/>
                <a:cs typeface="Arial" panose="020B0604020202020204" pitchFamily="34" charset="0"/>
              </a:rPr>
              <a:t>IV. Derivado de sus investigaciones, promover las responsabilidades que sean procedentes ante el Tribunal Federal de Justicia Administrativa y la Fiscalía Especializada en Combate a la Corrupción, para la imposición de las sanciones que correspondan a los servidores públicos federales y, en el caso del párrafo segundo de la fracción I de este artículo, a los servidores públicos de los estados, municipios, del Distrito Federal y sus demarcaciones territoriales, y a los particulares.</a:t>
            </a: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409" y="3334477"/>
            <a:ext cx="6984776" cy="23091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99437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92925" y="624110"/>
            <a:ext cx="8911687" cy="871882"/>
          </a:xfrm>
        </p:spPr>
        <p:txBody>
          <a:bodyPr/>
          <a:lstStyle/>
          <a:p>
            <a:r>
              <a:rPr lang="es-MX" b="1" dirty="0">
                <a:latin typeface="Arial" panose="020B0604020202020204" pitchFamily="34" charset="0"/>
                <a:cs typeface="Arial" panose="020B0604020202020204" pitchFamily="34" charset="0"/>
              </a:rPr>
              <a:t>Normas Internacionales </a:t>
            </a:r>
          </a:p>
        </p:txBody>
      </p:sp>
      <p:sp>
        <p:nvSpPr>
          <p:cNvPr id="3" name="2 Marcador de contenido"/>
          <p:cNvSpPr>
            <a:spLocks noGrp="1"/>
          </p:cNvSpPr>
          <p:nvPr>
            <p:ph idx="1"/>
          </p:nvPr>
        </p:nvSpPr>
        <p:spPr>
          <a:xfrm>
            <a:off x="2271160" y="1612197"/>
            <a:ext cx="8915400" cy="1435803"/>
          </a:xfrm>
        </p:spPr>
        <p:txBody>
          <a:bodyPr/>
          <a:lstStyle/>
          <a:p>
            <a:pPr algn="just"/>
            <a:r>
              <a:rPr lang="es-MX" dirty="0">
                <a:latin typeface="Arial" panose="020B0604020202020204" pitchFamily="34" charset="0"/>
                <a:cs typeface="Arial" panose="020B0604020202020204" pitchFamily="34" charset="0"/>
              </a:rPr>
              <a:t>La Organización Internacional de Entidades Fiscalizadoras Superiores (INTOSAI, por sus siglas en inglés).</a:t>
            </a:r>
          </a:p>
          <a:p>
            <a:pPr algn="just"/>
            <a:r>
              <a:rPr lang="es-MX" dirty="0">
                <a:latin typeface="Arial" panose="020B0604020202020204" pitchFamily="34" charset="0"/>
                <a:cs typeface="Arial" panose="020B0604020202020204" pitchFamily="34" charset="0"/>
              </a:rPr>
              <a:t>“Normas Internacionales de Entidades Fiscalizadoras Superiores” (ISSAI, por sus siglas en inglés).</a:t>
            </a:r>
          </a:p>
          <a:p>
            <a:endParaRPr lang="es-MX" dirty="0"/>
          </a:p>
        </p:txBody>
      </p:sp>
      <p:pic>
        <p:nvPicPr>
          <p:cNvPr id="4" name="Imagen 5" descr="Diagrama&#10;&#10;Descripción generada automáticamente con confianza media">
            <a:extLst>
              <a:ext uri="{FF2B5EF4-FFF2-40B4-BE49-F238E27FC236}">
                <a16:creationId xmlns:a16="http://schemas.microsoft.com/office/drawing/2014/main" id="{5547A05F-391F-09E6-C671-95775947A89C}"/>
              </a:ext>
            </a:extLst>
          </p:cNvPr>
          <p:cNvPicPr>
            <a:picLocks noChangeAspect="1"/>
          </p:cNvPicPr>
          <p:nvPr/>
        </p:nvPicPr>
        <p:blipFill>
          <a:blip r:embed="rId2"/>
          <a:stretch>
            <a:fillRect/>
          </a:stretch>
        </p:blipFill>
        <p:spPr>
          <a:xfrm>
            <a:off x="4394116" y="3164205"/>
            <a:ext cx="4354032" cy="30478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20535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4A47FE-3B42-46D9-80C3-6C98F5832DE4}"/>
              </a:ext>
            </a:extLst>
          </p:cNvPr>
          <p:cNvSpPr txBox="1">
            <a:spLocks/>
          </p:cNvSpPr>
          <p:nvPr/>
        </p:nvSpPr>
        <p:spPr>
          <a:xfrm>
            <a:off x="1919536" y="309971"/>
            <a:ext cx="10058400" cy="1450757"/>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s-MX" dirty="0">
                <a:solidFill>
                  <a:srgbClr val="675E47"/>
                </a:solidFill>
                <a:latin typeface="Arial" panose="020B0604020202020204" pitchFamily="34" charset="0"/>
                <a:cs typeface="Arial" panose="020B0604020202020204" pitchFamily="34" charset="0"/>
              </a:rPr>
              <a:t>Leyes</a:t>
            </a:r>
            <a:r>
              <a:rPr lang="es-MX" dirty="0">
                <a:solidFill>
                  <a:srgbClr val="675E47"/>
                </a:solidFill>
                <a:latin typeface="Cambria"/>
              </a:rPr>
              <a:t> </a:t>
            </a:r>
            <a:r>
              <a:rPr lang="es-MX" sz="4400" dirty="0">
                <a:solidFill>
                  <a:srgbClr val="675E47"/>
                </a:solidFill>
                <a:latin typeface="Arial" panose="020B0604020202020204" pitchFamily="34" charset="0"/>
                <a:cs typeface="Arial" panose="020B0604020202020204" pitchFamily="34" charset="0"/>
              </a:rPr>
              <a:t>Generales</a:t>
            </a:r>
            <a:r>
              <a:rPr lang="es-MX" dirty="0">
                <a:solidFill>
                  <a:srgbClr val="675E47"/>
                </a:solidFill>
                <a:latin typeface="Cambria"/>
              </a:rPr>
              <a:t> y Federales</a:t>
            </a:r>
          </a:p>
        </p:txBody>
      </p:sp>
      <p:sp>
        <p:nvSpPr>
          <p:cNvPr id="3" name="Marcador de contenido 2">
            <a:extLst>
              <a:ext uri="{FF2B5EF4-FFF2-40B4-BE49-F238E27FC236}">
                <a16:creationId xmlns:a16="http://schemas.microsoft.com/office/drawing/2014/main" id="{E011AE7F-32F8-4430-10AF-2303BB7F1EE4}"/>
              </a:ext>
            </a:extLst>
          </p:cNvPr>
          <p:cNvSpPr txBox="1">
            <a:spLocks/>
          </p:cNvSpPr>
          <p:nvPr/>
        </p:nvSpPr>
        <p:spPr>
          <a:xfrm>
            <a:off x="1919536" y="1844825"/>
            <a:ext cx="7920880" cy="237626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a:buClr>
                <a:srgbClr val="A9A57C"/>
              </a:buClr>
            </a:pPr>
            <a:r>
              <a:rPr lang="es-MX" sz="2000" b="1" dirty="0">
                <a:solidFill>
                  <a:srgbClr val="2F2B20"/>
                </a:solidFill>
                <a:latin typeface="Arial" panose="020B0604020202020204" pitchFamily="34" charset="0"/>
                <a:cs typeface="Arial" panose="020B0604020202020204" pitchFamily="34" charset="0"/>
              </a:rPr>
              <a:t>LEY DE FISCALIZACIÓN Y RENDICIÓN DE CUENTAS DE LA FEDERACIÓN.</a:t>
            </a:r>
            <a:br>
              <a:rPr lang="es-MX" sz="2000" b="1" dirty="0">
                <a:solidFill>
                  <a:srgbClr val="2F2B20"/>
                </a:solidFill>
                <a:latin typeface="Arial" panose="020B0604020202020204" pitchFamily="34" charset="0"/>
                <a:cs typeface="Arial" panose="020B0604020202020204" pitchFamily="34" charset="0"/>
              </a:rPr>
            </a:br>
            <a:r>
              <a:rPr lang="es-MX" sz="1800" dirty="0">
                <a:solidFill>
                  <a:srgbClr val="2F2B20"/>
                </a:solidFill>
                <a:latin typeface="Arial" panose="020B0604020202020204" pitchFamily="34" charset="0"/>
                <a:cs typeface="Arial" panose="020B0604020202020204" pitchFamily="34" charset="0"/>
              </a:rPr>
              <a:t>Articulo 1, 2, 8, 11, 12, 15 Fracción I y II, 17, 17 BIS, 22, 23, 26, 28, 44 y 50.</a:t>
            </a:r>
          </a:p>
          <a:p>
            <a:pPr algn="just">
              <a:buClr>
                <a:srgbClr val="A9A57C"/>
              </a:buClr>
            </a:pPr>
            <a:r>
              <a:rPr lang="es-MX" sz="2000" b="1" dirty="0">
                <a:solidFill>
                  <a:srgbClr val="2F2B20"/>
                </a:solidFill>
                <a:latin typeface="Arial" panose="020B0604020202020204" pitchFamily="34" charset="0"/>
                <a:cs typeface="Arial" panose="020B0604020202020204" pitchFamily="34" charset="0"/>
              </a:rPr>
              <a:t>LEY FEDERAL DE PRESUPUESTO Y RESPONSABILIDAD HACENDARIA Y SU REGLAMENTO.</a:t>
            </a:r>
          </a:p>
          <a:p>
            <a:pPr algn="just">
              <a:buClr>
                <a:srgbClr val="A9A57C"/>
              </a:buClr>
            </a:pPr>
            <a:r>
              <a:rPr lang="es-MX" sz="1800" dirty="0">
                <a:solidFill>
                  <a:srgbClr val="2F2B20"/>
                </a:solidFill>
                <a:latin typeface="Arial" panose="020B0604020202020204" pitchFamily="34" charset="0"/>
                <a:cs typeface="Arial" panose="020B0604020202020204" pitchFamily="34" charset="0"/>
              </a:rPr>
              <a:t>Articulo 106.</a:t>
            </a:r>
          </a:p>
          <a:p>
            <a:pPr marL="0" indent="0">
              <a:buClr>
                <a:srgbClr val="A9A57C"/>
              </a:buClr>
              <a:buNone/>
            </a:pPr>
            <a:endParaRPr lang="es-MX" sz="1800" dirty="0">
              <a:solidFill>
                <a:srgbClr val="2F2B20"/>
              </a:solidFill>
              <a:latin typeface="Arial" panose="020B0604020202020204" pitchFamily="34" charset="0"/>
              <a:cs typeface="Arial" panose="020B0604020202020204" pitchFamily="34" charset="0"/>
            </a:endParaRPr>
          </a:p>
        </p:txBody>
      </p:sp>
      <p:sp>
        <p:nvSpPr>
          <p:cNvPr id="4" name="Marcador de contenido 3">
            <a:extLst>
              <a:ext uri="{FF2B5EF4-FFF2-40B4-BE49-F238E27FC236}">
                <a16:creationId xmlns:a16="http://schemas.microsoft.com/office/drawing/2014/main" id="{CE293891-AA3B-5E69-FA47-DA402D25F65C}"/>
              </a:ext>
            </a:extLst>
          </p:cNvPr>
          <p:cNvSpPr txBox="1">
            <a:spLocks/>
          </p:cNvSpPr>
          <p:nvPr/>
        </p:nvSpPr>
        <p:spPr>
          <a:xfrm>
            <a:off x="1919536" y="4067052"/>
            <a:ext cx="7488832" cy="2704079"/>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a:buClr>
                <a:srgbClr val="A9A57C"/>
              </a:buClr>
            </a:pPr>
            <a:r>
              <a:rPr lang="es-MX" sz="2000" b="1" dirty="0">
                <a:solidFill>
                  <a:srgbClr val="2F2B20"/>
                </a:solidFill>
                <a:latin typeface="Arial" panose="020B0604020202020204" pitchFamily="34" charset="0"/>
                <a:cs typeface="Arial" panose="020B0604020202020204" pitchFamily="34" charset="0"/>
              </a:rPr>
              <a:t>LEY FEDERAL DE TRANSPARENCIA. </a:t>
            </a:r>
            <a:br>
              <a:rPr lang="es-MX" sz="2000" b="1" dirty="0">
                <a:solidFill>
                  <a:srgbClr val="2F2B20"/>
                </a:solidFill>
                <a:latin typeface="Arial" panose="020B0604020202020204" pitchFamily="34" charset="0"/>
                <a:cs typeface="Arial" panose="020B0604020202020204" pitchFamily="34" charset="0"/>
              </a:rPr>
            </a:br>
            <a:r>
              <a:rPr lang="es-MX" sz="2000" b="1" dirty="0">
                <a:solidFill>
                  <a:srgbClr val="2F2B20"/>
                </a:solidFill>
                <a:latin typeface="Arial" panose="020B0604020202020204" pitchFamily="34" charset="0"/>
                <a:cs typeface="Arial" panose="020B0604020202020204" pitchFamily="34" charset="0"/>
              </a:rPr>
              <a:t>LEY DE RESPONSABILIDADES ADMINISTRATIVAS DE LOS SERVIDORES PÚBLICOS.</a:t>
            </a:r>
          </a:p>
          <a:p>
            <a:pPr marL="0" indent="0" algn="just">
              <a:buClr>
                <a:srgbClr val="A9A57C"/>
              </a:buClr>
              <a:buNone/>
            </a:pPr>
            <a:r>
              <a:rPr lang="es-MX" sz="2000" b="1" dirty="0">
                <a:solidFill>
                  <a:srgbClr val="2F2B20"/>
                </a:solidFill>
                <a:latin typeface="Arial" panose="020B0604020202020204" pitchFamily="34" charset="0"/>
                <a:cs typeface="Arial" panose="020B0604020202020204" pitchFamily="34" charset="0"/>
              </a:rPr>
              <a:t>     LEY DE INGRESOS DE LA FEDERACIÓN.</a:t>
            </a:r>
          </a:p>
          <a:p>
            <a:pPr marL="0" indent="0">
              <a:buClr>
                <a:srgbClr val="A9A57C"/>
              </a:buClr>
              <a:buNone/>
            </a:pPr>
            <a:endParaRPr lang="es-MX" sz="2000" b="1" dirty="0">
              <a:solidFill>
                <a:srgbClr val="2F2B2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7163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ED568E-8D21-69A8-E0E2-9119511B7CAE}"/>
              </a:ext>
            </a:extLst>
          </p:cNvPr>
          <p:cNvSpPr txBox="1">
            <a:spLocks/>
          </p:cNvSpPr>
          <p:nvPr/>
        </p:nvSpPr>
        <p:spPr>
          <a:xfrm>
            <a:off x="1919536" y="476673"/>
            <a:ext cx="10058400" cy="1450757"/>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s-MX" dirty="0">
                <a:solidFill>
                  <a:srgbClr val="675E47"/>
                </a:solidFill>
                <a:latin typeface="Arial" panose="020B0604020202020204" pitchFamily="34" charset="0"/>
                <a:cs typeface="Arial" panose="020B0604020202020204" pitchFamily="34" charset="0"/>
              </a:rPr>
              <a:t>Leyes</a:t>
            </a:r>
            <a:r>
              <a:rPr lang="es-MX" dirty="0">
                <a:solidFill>
                  <a:srgbClr val="675E47"/>
                </a:solidFill>
                <a:latin typeface="Cambria"/>
              </a:rPr>
              <a:t> Generales y Federales</a:t>
            </a:r>
          </a:p>
        </p:txBody>
      </p:sp>
      <p:sp>
        <p:nvSpPr>
          <p:cNvPr id="3" name="Marcador de contenido 2">
            <a:extLst>
              <a:ext uri="{FF2B5EF4-FFF2-40B4-BE49-F238E27FC236}">
                <a16:creationId xmlns:a16="http://schemas.microsoft.com/office/drawing/2014/main" id="{57621443-AB74-6B1F-66BE-FA21CD4202A8}"/>
              </a:ext>
            </a:extLst>
          </p:cNvPr>
          <p:cNvSpPr txBox="1">
            <a:spLocks/>
          </p:cNvSpPr>
          <p:nvPr/>
        </p:nvSpPr>
        <p:spPr>
          <a:xfrm>
            <a:off x="1919536" y="1737360"/>
            <a:ext cx="9172534" cy="238822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a:buClr>
                <a:srgbClr val="A9A57C"/>
              </a:buClr>
            </a:pPr>
            <a:r>
              <a:rPr lang="es-MX" sz="2000" b="1" dirty="0">
                <a:solidFill>
                  <a:srgbClr val="2F2B20"/>
                </a:solidFill>
                <a:latin typeface="Arial" panose="020B0604020202020204" pitchFamily="34" charset="0"/>
                <a:cs typeface="Arial" panose="020B0604020202020204" pitchFamily="34" charset="0"/>
              </a:rPr>
              <a:t>LEY FEDERAL DE PROCEDIMIENTO ADMINISTRATIVO.</a:t>
            </a:r>
          </a:p>
          <a:p>
            <a:pPr algn="just">
              <a:buClr>
                <a:srgbClr val="A9A57C"/>
              </a:buClr>
            </a:pPr>
            <a:r>
              <a:rPr lang="es-MX" sz="2000" b="1" dirty="0">
                <a:solidFill>
                  <a:srgbClr val="2F2B20"/>
                </a:solidFill>
                <a:latin typeface="Arial" panose="020B0604020202020204" pitchFamily="34" charset="0"/>
                <a:cs typeface="Arial" panose="020B0604020202020204" pitchFamily="34" charset="0"/>
              </a:rPr>
              <a:t>LEY FEDERAL DEL PROCEDIMIENTO CONTENCIOSO ADMINISTRATIVO.</a:t>
            </a:r>
          </a:p>
          <a:p>
            <a:pPr algn="just">
              <a:buClr>
                <a:srgbClr val="A9A57C"/>
              </a:buClr>
            </a:pPr>
            <a:r>
              <a:rPr lang="es-MX" sz="2000" b="1" dirty="0">
                <a:solidFill>
                  <a:srgbClr val="2F2B20"/>
                </a:solidFill>
                <a:latin typeface="Arial" panose="020B0604020202020204" pitchFamily="34" charset="0"/>
                <a:cs typeface="Arial" panose="020B0604020202020204" pitchFamily="34" charset="0"/>
              </a:rPr>
              <a:t>LEY GENERAL DE DEUDA PÚBLICA.</a:t>
            </a:r>
          </a:p>
          <a:p>
            <a:pPr algn="just">
              <a:buClr>
                <a:srgbClr val="A9A57C"/>
              </a:buClr>
            </a:pPr>
            <a:r>
              <a:rPr lang="es-MX" sz="2000" b="1" dirty="0">
                <a:solidFill>
                  <a:srgbClr val="2F2B20"/>
                </a:solidFill>
                <a:latin typeface="Arial" panose="020B0604020202020204" pitchFamily="34" charset="0"/>
                <a:cs typeface="Arial" panose="020B0604020202020204" pitchFamily="34" charset="0"/>
              </a:rPr>
              <a:t>LEY GENERAL DE BIENES NACIONALES.</a:t>
            </a:r>
          </a:p>
          <a:p>
            <a:pPr algn="just">
              <a:buClr>
                <a:srgbClr val="A9A57C"/>
              </a:buClr>
            </a:pPr>
            <a:r>
              <a:rPr lang="es-MX" sz="2000" b="1" dirty="0">
                <a:solidFill>
                  <a:srgbClr val="2F2B20"/>
                </a:solidFill>
                <a:latin typeface="Arial" panose="020B0604020202020204" pitchFamily="34" charset="0"/>
                <a:cs typeface="Arial" panose="020B0604020202020204" pitchFamily="34" charset="0"/>
              </a:rPr>
              <a:t>LEY DE COORDINACIÓN FISCAL</a:t>
            </a:r>
          </a:p>
        </p:txBody>
      </p:sp>
      <p:sp>
        <p:nvSpPr>
          <p:cNvPr id="4" name="Marcador de contenido 3">
            <a:extLst>
              <a:ext uri="{FF2B5EF4-FFF2-40B4-BE49-F238E27FC236}">
                <a16:creationId xmlns:a16="http://schemas.microsoft.com/office/drawing/2014/main" id="{069379C1-EFEC-6F48-822E-6A528ED1775C}"/>
              </a:ext>
            </a:extLst>
          </p:cNvPr>
          <p:cNvSpPr txBox="1">
            <a:spLocks/>
          </p:cNvSpPr>
          <p:nvPr/>
        </p:nvSpPr>
        <p:spPr>
          <a:xfrm>
            <a:off x="1919535" y="3861048"/>
            <a:ext cx="9172533" cy="3748194"/>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rgbClr val="A9A57C"/>
              </a:buClr>
            </a:pPr>
            <a:r>
              <a:rPr lang="es-MX" sz="2000" b="1" dirty="0">
                <a:solidFill>
                  <a:srgbClr val="2F2B20"/>
                </a:solidFill>
                <a:latin typeface="Arial" panose="020B0604020202020204" pitchFamily="34" charset="0"/>
                <a:cs typeface="Arial" panose="020B0604020202020204" pitchFamily="34" charset="0"/>
              </a:rPr>
              <a:t>LEY GENERAL DE CONTABILIDAD GUBERNAMENTAL.</a:t>
            </a:r>
          </a:p>
          <a:p>
            <a:pPr>
              <a:buClr>
                <a:srgbClr val="A9A57C"/>
              </a:buClr>
            </a:pPr>
            <a:r>
              <a:rPr lang="es-MX" sz="2000" b="1" dirty="0">
                <a:solidFill>
                  <a:srgbClr val="2F2B20"/>
                </a:solidFill>
                <a:latin typeface="Arial" panose="020B0604020202020204" pitchFamily="34" charset="0"/>
                <a:cs typeface="Arial" panose="020B0604020202020204" pitchFamily="34" charset="0"/>
              </a:rPr>
              <a:t>CÓDIGO FISCAL DE LA FEDERACIÓN Y SU REGLAMENTO.</a:t>
            </a:r>
          </a:p>
          <a:p>
            <a:pPr>
              <a:buClr>
                <a:srgbClr val="A9A57C"/>
              </a:buClr>
            </a:pPr>
            <a:r>
              <a:rPr lang="es-MX" sz="2000" b="1" dirty="0">
                <a:solidFill>
                  <a:srgbClr val="2F2B20"/>
                </a:solidFill>
                <a:latin typeface="Arial" panose="020B0604020202020204" pitchFamily="34" charset="0"/>
                <a:cs typeface="Arial" panose="020B0604020202020204" pitchFamily="34" charset="0"/>
              </a:rPr>
              <a:t>REGLAMENTO INTERIOR DE LA AUDITORÍA SUPERIOR DE LA FEDERACIÓN.</a:t>
            </a:r>
          </a:p>
          <a:p>
            <a:pPr>
              <a:buClr>
                <a:srgbClr val="A9A57C"/>
              </a:buClr>
            </a:pPr>
            <a:r>
              <a:rPr lang="es-MX" sz="1800" dirty="0">
                <a:solidFill>
                  <a:srgbClr val="2F2B20"/>
                </a:solidFill>
                <a:latin typeface="Arial" panose="020B0604020202020204" pitchFamily="34" charset="0"/>
                <a:cs typeface="Arial" panose="020B0604020202020204" pitchFamily="34" charset="0"/>
              </a:rPr>
              <a:t>Artículo 7, 10 y 26.</a:t>
            </a:r>
          </a:p>
        </p:txBody>
      </p:sp>
    </p:spTree>
    <p:extLst>
      <p:ext uri="{BB962C8B-B14F-4D97-AF65-F5344CB8AC3E}">
        <p14:creationId xmlns:p14="http://schemas.microsoft.com/office/powerpoint/2010/main" val="989123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7DE0E2C0-436B-9C6A-A686-75EAE67A80F4}"/>
              </a:ext>
            </a:extLst>
          </p:cNvPr>
          <p:cNvSpPr txBox="1">
            <a:spLocks/>
          </p:cNvSpPr>
          <p:nvPr/>
        </p:nvSpPr>
        <p:spPr>
          <a:xfrm>
            <a:off x="2207568" y="591607"/>
            <a:ext cx="9335075" cy="3748193"/>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a:buClr>
                <a:srgbClr val="A9A57C"/>
              </a:buClr>
            </a:pPr>
            <a:r>
              <a:rPr lang="es-MX" sz="2000" b="1" dirty="0">
                <a:solidFill>
                  <a:srgbClr val="2F2B20"/>
                </a:solidFill>
                <a:latin typeface="Arial" panose="020B0604020202020204" pitchFamily="34" charset="0"/>
                <a:cs typeface="Arial" panose="020B0604020202020204" pitchFamily="34" charset="0"/>
              </a:rPr>
              <a:t>SISTEMA DE CONTABILIDAD GUBERNAMENTAL (SHCP).</a:t>
            </a:r>
          </a:p>
          <a:p>
            <a:pPr algn="just">
              <a:buClr>
                <a:srgbClr val="A9A57C"/>
              </a:buClr>
            </a:pPr>
            <a:r>
              <a:rPr lang="es-MX" sz="2000" b="1" dirty="0">
                <a:solidFill>
                  <a:srgbClr val="2F2B20"/>
                </a:solidFill>
                <a:latin typeface="Arial" panose="020B0604020202020204" pitchFamily="34" charset="0"/>
                <a:cs typeface="Arial" panose="020B0604020202020204" pitchFamily="34" charset="0"/>
              </a:rPr>
              <a:t>NORMAS Y PROCEDIMIENTOS DE AUDITORÍA (IMCP).</a:t>
            </a:r>
          </a:p>
          <a:p>
            <a:pPr algn="just">
              <a:buClr>
                <a:srgbClr val="A9A57C"/>
              </a:buClr>
            </a:pPr>
            <a:r>
              <a:rPr lang="es-MX" sz="2000" b="1" dirty="0">
                <a:solidFill>
                  <a:srgbClr val="2F2B20"/>
                </a:solidFill>
                <a:latin typeface="Arial" panose="020B0604020202020204" pitchFamily="34" charset="0"/>
                <a:cs typeface="Arial" panose="020B0604020202020204" pitchFamily="34" charset="0"/>
              </a:rPr>
              <a:t>NORMAS DE INFORMACIÓN FINANCIERA (SHCP).</a:t>
            </a:r>
          </a:p>
          <a:p>
            <a:pPr algn="just">
              <a:buClr>
                <a:srgbClr val="A9A57C"/>
              </a:buClr>
            </a:pPr>
            <a:endParaRPr lang="es-MX" sz="2000" b="1" dirty="0">
              <a:solidFill>
                <a:srgbClr val="2F2B20"/>
              </a:solidFill>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7DE0E2C0-436B-9C6A-A686-75EAE67A80F4}"/>
              </a:ext>
            </a:extLst>
          </p:cNvPr>
          <p:cNvSpPr txBox="1">
            <a:spLocks/>
          </p:cNvSpPr>
          <p:nvPr/>
        </p:nvSpPr>
        <p:spPr>
          <a:xfrm>
            <a:off x="2207567" y="1988841"/>
            <a:ext cx="9480849" cy="3748193"/>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a:buClr>
                <a:srgbClr val="A9A57C"/>
              </a:buClr>
            </a:pPr>
            <a:r>
              <a:rPr lang="es-MX" sz="2000" b="1" dirty="0">
                <a:solidFill>
                  <a:srgbClr val="2F2B20"/>
                </a:solidFill>
                <a:latin typeface="Arial" panose="020B0604020202020204" pitchFamily="34" charset="0"/>
                <a:cs typeface="Arial" panose="020B0604020202020204" pitchFamily="34" charset="0"/>
              </a:rPr>
              <a:t>SISTEMA DE CONTABILIDAD GUBERNAMENTAL (SHCP).</a:t>
            </a:r>
          </a:p>
          <a:p>
            <a:pPr algn="just">
              <a:buClr>
                <a:srgbClr val="A9A57C"/>
              </a:buClr>
            </a:pPr>
            <a:r>
              <a:rPr lang="es-MX" sz="2000" b="1" dirty="0">
                <a:solidFill>
                  <a:srgbClr val="2F2B20"/>
                </a:solidFill>
                <a:latin typeface="Arial" panose="020B0604020202020204" pitchFamily="34" charset="0"/>
                <a:cs typeface="Arial" panose="020B0604020202020204" pitchFamily="34" charset="0"/>
              </a:rPr>
              <a:t>NORMAS Y PROCEDIMIENTOS DE AUDITORÍA (IMCP).</a:t>
            </a:r>
          </a:p>
          <a:p>
            <a:pPr algn="just">
              <a:buClr>
                <a:srgbClr val="A9A57C"/>
              </a:buClr>
            </a:pPr>
            <a:r>
              <a:rPr lang="es-MX" sz="2000" b="1" dirty="0">
                <a:solidFill>
                  <a:srgbClr val="2F2B20"/>
                </a:solidFill>
                <a:latin typeface="Arial" panose="020B0604020202020204" pitchFamily="34" charset="0"/>
                <a:cs typeface="Arial" panose="020B0604020202020204" pitchFamily="34" charset="0"/>
              </a:rPr>
              <a:t>NORMAS DE INFORMACIÓN FINANCIERA (SHCP).</a:t>
            </a:r>
          </a:p>
          <a:p>
            <a:pPr algn="just">
              <a:buClr>
                <a:srgbClr val="A9A57C"/>
              </a:buClr>
            </a:pPr>
            <a:r>
              <a:rPr lang="es-MX" sz="2000" b="1" dirty="0">
                <a:solidFill>
                  <a:srgbClr val="2F2B20"/>
                </a:solidFill>
                <a:latin typeface="Arial" panose="020B0604020202020204" pitchFamily="34" charset="0"/>
                <a:cs typeface="Arial" panose="020B0604020202020204" pitchFamily="34" charset="0"/>
              </a:rPr>
              <a:t>PRINCIPIOS DE CONTABILIDAD GENERALMENTE ACEPTADOS (IMCP).</a:t>
            </a:r>
          </a:p>
        </p:txBody>
      </p:sp>
    </p:spTree>
    <p:extLst>
      <p:ext uri="{BB962C8B-B14F-4D97-AF65-F5344CB8AC3E}">
        <p14:creationId xmlns:p14="http://schemas.microsoft.com/office/powerpoint/2010/main" val="2441923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AC68BF96-9097-6BAD-B57E-F07FD7113DFA}"/>
              </a:ext>
            </a:extLst>
          </p:cNvPr>
          <p:cNvGraphicFramePr/>
          <p:nvPr>
            <p:extLst>
              <p:ext uri="{D42A27DB-BD31-4B8C-83A1-F6EECF244321}">
                <p14:modId xmlns:p14="http://schemas.microsoft.com/office/powerpoint/2010/main" val="2111717414"/>
              </p:ext>
            </p:extLst>
          </p:nvPr>
        </p:nvGraphicFramePr>
        <p:xfrm>
          <a:off x="1311670" y="1364974"/>
          <a:ext cx="9524579" cy="2809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ítulo 2"/>
          <p:cNvSpPr>
            <a:spLocks noGrp="1"/>
          </p:cNvSpPr>
          <p:nvPr>
            <p:ph type="subTitle" idx="1"/>
          </p:nvPr>
        </p:nvSpPr>
        <p:spPr>
          <a:xfrm>
            <a:off x="1810812" y="4585252"/>
            <a:ext cx="9524579" cy="1576188"/>
          </a:xfrm>
        </p:spPr>
        <p:txBody>
          <a:bodyPr vert="horz" lIns="91440" tIns="45720" rIns="91440" bIns="45720" rtlCol="0" anchor="t">
            <a:normAutofit/>
          </a:bodyPr>
          <a:lstStyle/>
          <a:p>
            <a:pPr algn="just"/>
            <a:r>
              <a:rPr lang="es-ES" b="1" dirty="0">
                <a:cs typeface="Calibri"/>
              </a:rPr>
              <a:t>Artículo 8. El Comité Coordinador es la instancia responsable de establecer mecanismos de coordinación entre los integrantes del Sistema Nacional y tendrá bajo su encargo el diseño, promoción y evaluación de políticas públicas de combate a la corrupción </a:t>
            </a:r>
            <a:endParaRPr lang="es-ES" b="1" dirty="0"/>
          </a:p>
        </p:txBody>
      </p:sp>
    </p:spTree>
    <p:extLst>
      <p:ext uri="{BB962C8B-B14F-4D97-AF65-F5344CB8AC3E}">
        <p14:creationId xmlns:p14="http://schemas.microsoft.com/office/powerpoint/2010/main" val="2406273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38C4F8-4E18-2CA1-9BE5-908CB6B716CE}"/>
              </a:ext>
            </a:extLst>
          </p:cNvPr>
          <p:cNvSpPr>
            <a:spLocks noGrp="1"/>
          </p:cNvSpPr>
          <p:nvPr>
            <p:ph type="title"/>
          </p:nvPr>
        </p:nvSpPr>
        <p:spPr>
          <a:xfrm>
            <a:off x="2080591" y="795129"/>
            <a:ext cx="8563183" cy="1391480"/>
          </a:xfrm>
        </p:spPr>
        <p:txBody>
          <a:bodyPr>
            <a:normAutofit/>
          </a:bodyPr>
          <a:lstStyle/>
          <a:p>
            <a:pPr algn="just"/>
            <a:r>
              <a:rPr lang="es-ES" sz="4000" b="1" dirty="0">
                <a:ea typeface="Meiryo"/>
              </a:rPr>
              <a:t>Artículo 9.El Comité Coordinador </a:t>
            </a:r>
            <a:br>
              <a:rPr lang="es-ES" sz="4000" b="1" dirty="0">
                <a:ea typeface="Meiryo"/>
              </a:rPr>
            </a:br>
            <a:r>
              <a:rPr lang="es-ES" sz="4000" b="1" dirty="0">
                <a:ea typeface="Meiryo"/>
              </a:rPr>
              <a:t>tendrá las siguientes facultades: </a:t>
            </a:r>
          </a:p>
          <a:p>
            <a:endParaRPr lang="es-ES" dirty="0">
              <a:ea typeface="Meiryo"/>
            </a:endParaRPr>
          </a:p>
        </p:txBody>
      </p:sp>
      <p:sp>
        <p:nvSpPr>
          <p:cNvPr id="3" name="Marcador de contenido 2">
            <a:extLst>
              <a:ext uri="{FF2B5EF4-FFF2-40B4-BE49-F238E27FC236}">
                <a16:creationId xmlns:a16="http://schemas.microsoft.com/office/drawing/2014/main" id="{4038246E-3CCE-6258-BA51-A44EED562AF0}"/>
              </a:ext>
            </a:extLst>
          </p:cNvPr>
          <p:cNvSpPr>
            <a:spLocks noGrp="1"/>
          </p:cNvSpPr>
          <p:nvPr>
            <p:ph idx="1"/>
          </p:nvPr>
        </p:nvSpPr>
        <p:spPr>
          <a:xfrm>
            <a:off x="2080591" y="2845640"/>
            <a:ext cx="8770571" cy="3651504"/>
          </a:xfrm>
        </p:spPr>
        <p:txBody>
          <a:bodyPr vert="horz" lIns="109728" tIns="109728" rIns="109728" bIns="91440" rtlCol="0" anchor="t">
            <a:normAutofit/>
          </a:bodyPr>
          <a:lstStyle/>
          <a:p>
            <a:r>
              <a:rPr lang="es-ES" dirty="0">
                <a:ea typeface="Meiryo"/>
              </a:rPr>
              <a:t>III. La aprobación, diseño y promoción de la política nacional en la materia, así como su evaluación periódica, ajuste y modificación; </a:t>
            </a:r>
          </a:p>
          <a:p>
            <a:r>
              <a:rPr lang="es-ES" dirty="0">
                <a:ea typeface="Meiryo"/>
              </a:rPr>
              <a:t>V. Conocer el resultado de las evaluaciones que realice la Secretaría Ejecutiva y, con base en las mismas, acordar las medidas a tomar o la modificación que corresponda a las políticas integrales</a:t>
            </a:r>
          </a:p>
        </p:txBody>
      </p:sp>
    </p:spTree>
    <p:extLst>
      <p:ext uri="{BB962C8B-B14F-4D97-AF65-F5344CB8AC3E}">
        <p14:creationId xmlns:p14="http://schemas.microsoft.com/office/powerpoint/2010/main" val="154353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7CBEF76E-0360-A488-21D1-9CF2577AAF59}"/>
              </a:ext>
            </a:extLst>
          </p:cNvPr>
          <p:cNvGraphicFramePr/>
          <p:nvPr/>
        </p:nvGraphicFramePr>
        <p:xfrm>
          <a:off x="2517914" y="887896"/>
          <a:ext cx="8998225" cy="3597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a 1">
            <a:extLst>
              <a:ext uri="{FF2B5EF4-FFF2-40B4-BE49-F238E27FC236}">
                <a16:creationId xmlns:a16="http://schemas.microsoft.com/office/drawing/2014/main" id="{E5288A28-B409-DAC9-1241-6565072123D6}"/>
              </a:ext>
            </a:extLst>
          </p:cNvPr>
          <p:cNvGraphicFramePr/>
          <p:nvPr>
            <p:extLst>
              <p:ext uri="{D42A27DB-BD31-4B8C-83A1-F6EECF244321}">
                <p14:modId xmlns:p14="http://schemas.microsoft.com/office/powerpoint/2010/main" val="1818457358"/>
              </p:ext>
            </p:extLst>
          </p:nvPr>
        </p:nvGraphicFramePr>
        <p:xfrm>
          <a:off x="3955774" y="3962400"/>
          <a:ext cx="5135217" cy="17227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18986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26E04D-2845-7EE5-6D9B-9F8D1DF6520A}"/>
              </a:ext>
            </a:extLst>
          </p:cNvPr>
          <p:cNvSpPr>
            <a:spLocks noGrp="1"/>
          </p:cNvSpPr>
          <p:nvPr>
            <p:ph type="title"/>
          </p:nvPr>
        </p:nvSpPr>
        <p:spPr>
          <a:xfrm>
            <a:off x="2592925" y="624110"/>
            <a:ext cx="8911687" cy="1323960"/>
          </a:xfrm>
        </p:spPr>
        <p:txBody>
          <a:bodyPr>
            <a:normAutofit/>
          </a:bodyPr>
          <a:lstStyle/>
          <a:p>
            <a:r>
              <a:rPr lang="es-ES" sz="4000" b="1" dirty="0">
                <a:ea typeface="Meiryo"/>
              </a:rPr>
              <a:t>Artículo 9.El Comité Coordinador </a:t>
            </a:r>
            <a:br>
              <a:rPr lang="es-ES" sz="4000" b="1" dirty="0">
                <a:ea typeface="Meiryo"/>
              </a:rPr>
            </a:br>
            <a:r>
              <a:rPr lang="es-ES" sz="4000" b="1" dirty="0">
                <a:ea typeface="Meiryo"/>
              </a:rPr>
              <a:t>tendrá las siguientes facultades:</a:t>
            </a:r>
            <a:endParaRPr lang="es-ES" sz="4000" b="1" dirty="0"/>
          </a:p>
        </p:txBody>
      </p:sp>
      <p:sp>
        <p:nvSpPr>
          <p:cNvPr id="3" name="Marcador de contenido 2">
            <a:extLst>
              <a:ext uri="{FF2B5EF4-FFF2-40B4-BE49-F238E27FC236}">
                <a16:creationId xmlns:a16="http://schemas.microsoft.com/office/drawing/2014/main" id="{A6E8053A-E32E-CA3E-5F56-396C8A133D0B}"/>
              </a:ext>
            </a:extLst>
          </p:cNvPr>
          <p:cNvSpPr>
            <a:spLocks noGrp="1"/>
          </p:cNvSpPr>
          <p:nvPr>
            <p:ph idx="1"/>
          </p:nvPr>
        </p:nvSpPr>
        <p:spPr>
          <a:xfrm>
            <a:off x="2589212" y="2133600"/>
            <a:ext cx="8915400" cy="2776331"/>
          </a:xfrm>
        </p:spPr>
        <p:txBody>
          <a:bodyPr vert="horz" lIns="109728" tIns="109728" rIns="109728" bIns="91440" rtlCol="0" anchor="t">
            <a:normAutofit/>
          </a:bodyPr>
          <a:lstStyle/>
          <a:p>
            <a:r>
              <a:rPr lang="es-ES" dirty="0">
                <a:ea typeface="Meiryo"/>
              </a:rPr>
              <a:t>VI. Requerir información a los Entes públicos respecto del cumplimiento de la política nacional y las demás políticas integrales implementadas; así como recabar datos, observaciones y propuestas requeridas para su evaluación, revisión o modificación de conformidad con los indicadores generados para tales efectos</a:t>
            </a:r>
            <a:endParaRPr lang="es-ES" dirty="0"/>
          </a:p>
        </p:txBody>
      </p:sp>
    </p:spTree>
    <p:extLst>
      <p:ext uri="{BB962C8B-B14F-4D97-AF65-F5344CB8AC3E}">
        <p14:creationId xmlns:p14="http://schemas.microsoft.com/office/powerpoint/2010/main" val="3587128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F57D13-FD08-41FE-061E-74669CBB4444}"/>
              </a:ext>
            </a:extLst>
          </p:cNvPr>
          <p:cNvSpPr>
            <a:spLocks noGrp="1"/>
          </p:cNvSpPr>
          <p:nvPr>
            <p:ph type="title"/>
          </p:nvPr>
        </p:nvSpPr>
        <p:spPr>
          <a:xfrm>
            <a:off x="1946745" y="410889"/>
            <a:ext cx="8770571" cy="1722711"/>
          </a:xfrm>
        </p:spPr>
        <p:txBody>
          <a:bodyPr>
            <a:normAutofit/>
          </a:bodyPr>
          <a:lstStyle/>
          <a:p>
            <a:r>
              <a:rPr lang="es-ES" sz="4000" b="1" dirty="0">
                <a:ea typeface="Meiryo"/>
              </a:rPr>
              <a:t>Artículo 9.El Comité Coordinador </a:t>
            </a:r>
            <a:br>
              <a:rPr lang="es-ES" sz="4000" b="1" dirty="0">
                <a:ea typeface="Meiryo"/>
              </a:rPr>
            </a:br>
            <a:r>
              <a:rPr lang="es-ES" sz="4000" b="1" dirty="0">
                <a:ea typeface="Meiryo"/>
              </a:rPr>
              <a:t>tendrá las siguientes facultades:</a:t>
            </a:r>
          </a:p>
          <a:p>
            <a:endParaRPr lang="es-ES" dirty="0">
              <a:ea typeface="Meiryo"/>
            </a:endParaRPr>
          </a:p>
        </p:txBody>
      </p:sp>
      <p:sp>
        <p:nvSpPr>
          <p:cNvPr id="3" name="Marcador de contenido 2">
            <a:extLst>
              <a:ext uri="{FF2B5EF4-FFF2-40B4-BE49-F238E27FC236}">
                <a16:creationId xmlns:a16="http://schemas.microsoft.com/office/drawing/2014/main" id="{25B9EB31-FB0D-833E-4E95-86FA30C1644D}"/>
              </a:ext>
            </a:extLst>
          </p:cNvPr>
          <p:cNvSpPr>
            <a:spLocks noGrp="1"/>
          </p:cNvSpPr>
          <p:nvPr>
            <p:ph idx="1"/>
          </p:nvPr>
        </p:nvSpPr>
        <p:spPr/>
        <p:txBody>
          <a:bodyPr vert="horz" lIns="109728" tIns="109728" rIns="109728" bIns="91440" rtlCol="0" anchor="t">
            <a:normAutofit/>
          </a:bodyPr>
          <a:lstStyle/>
          <a:p>
            <a:r>
              <a:rPr lang="es-ES" dirty="0">
                <a:ea typeface="Meiryo"/>
              </a:rPr>
              <a:t>VIII. La emisión de un informe anual que contenga los avances y resultados del ejercicio de sus funciones y de la aplicación de políticas y programas en la materia. Dicho informe será el resultado de las evaluaciones realizadas por la Secretaría Ejecutiva y será aprobado por la mayoría de los integrantes del Comité Coordinador, los cuales podrán realizar votos particulares, concurrentes o disidentes, sobre el mismo y deberán ser incluidos dentro del informe anual </a:t>
            </a:r>
            <a:endParaRPr lang="es-ES" dirty="0"/>
          </a:p>
        </p:txBody>
      </p:sp>
    </p:spTree>
    <p:extLst>
      <p:ext uri="{BB962C8B-B14F-4D97-AF65-F5344CB8AC3E}">
        <p14:creationId xmlns:p14="http://schemas.microsoft.com/office/powerpoint/2010/main" val="3999401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2CD60E-C04C-0589-4F42-643945B14468}"/>
              </a:ext>
            </a:extLst>
          </p:cNvPr>
          <p:cNvSpPr>
            <a:spLocks noGrp="1"/>
          </p:cNvSpPr>
          <p:nvPr>
            <p:ph type="title"/>
          </p:nvPr>
        </p:nvSpPr>
        <p:spPr>
          <a:xfrm>
            <a:off x="1920240" y="442221"/>
            <a:ext cx="8770571" cy="1704632"/>
          </a:xfrm>
        </p:spPr>
        <p:txBody>
          <a:bodyPr>
            <a:normAutofit/>
          </a:bodyPr>
          <a:lstStyle/>
          <a:p>
            <a:r>
              <a:rPr lang="es-ES" sz="4000" b="1" dirty="0">
                <a:ea typeface="Meiryo"/>
              </a:rPr>
              <a:t>Artículo 9.El Comité Coordinador </a:t>
            </a:r>
            <a:br>
              <a:rPr lang="es-ES" sz="4000" b="1" dirty="0">
                <a:ea typeface="Meiryo"/>
              </a:rPr>
            </a:br>
            <a:r>
              <a:rPr lang="es-ES" sz="4000" b="1" dirty="0">
                <a:ea typeface="Meiryo"/>
              </a:rPr>
              <a:t>tendrá las siguientes facultades:</a:t>
            </a:r>
          </a:p>
          <a:p>
            <a:endParaRPr lang="es-ES" dirty="0">
              <a:ea typeface="Meiryo"/>
            </a:endParaRPr>
          </a:p>
        </p:txBody>
      </p:sp>
      <p:sp>
        <p:nvSpPr>
          <p:cNvPr id="3" name="Marcador de contenido 2">
            <a:extLst>
              <a:ext uri="{FF2B5EF4-FFF2-40B4-BE49-F238E27FC236}">
                <a16:creationId xmlns:a16="http://schemas.microsoft.com/office/drawing/2014/main" id="{CE23427B-8C1F-242C-F59C-76BFE3F3936C}"/>
              </a:ext>
            </a:extLst>
          </p:cNvPr>
          <p:cNvSpPr>
            <a:spLocks noGrp="1"/>
          </p:cNvSpPr>
          <p:nvPr>
            <p:ph idx="1"/>
          </p:nvPr>
        </p:nvSpPr>
        <p:spPr>
          <a:xfrm>
            <a:off x="1788536" y="3036646"/>
            <a:ext cx="8770571" cy="3651504"/>
          </a:xfrm>
        </p:spPr>
        <p:txBody>
          <a:bodyPr vert="horz" lIns="109728" tIns="109728" rIns="109728" bIns="91440" rtlCol="0" anchor="t">
            <a:normAutofit/>
          </a:bodyPr>
          <a:lstStyle/>
          <a:p>
            <a:r>
              <a:rPr lang="es-ES" dirty="0">
                <a:ea typeface="Meiryo"/>
              </a:rPr>
              <a:t>XVII. Participar, conforme a las leyes en la materia, en los mecanismos de cooperación internacional para el combate a la corrupción, a fin de conocer y compartir las mejores prácticas internacionales, para colaborar en el combate global del fenómeno; y, en su caso, compartir a la comunidad internacional las experiencias relativas a los mecanismos de evaluación de las políticas anticorrupción. </a:t>
            </a:r>
            <a:endParaRPr lang="es-ES"/>
          </a:p>
        </p:txBody>
      </p:sp>
    </p:spTree>
    <p:extLst>
      <p:ext uri="{BB962C8B-B14F-4D97-AF65-F5344CB8AC3E}">
        <p14:creationId xmlns:p14="http://schemas.microsoft.com/office/powerpoint/2010/main" val="1525407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21077B-5203-EA31-13DB-44948CD73C4F}"/>
              </a:ext>
            </a:extLst>
          </p:cNvPr>
          <p:cNvSpPr>
            <a:spLocks noGrp="1"/>
          </p:cNvSpPr>
          <p:nvPr>
            <p:ph type="title"/>
          </p:nvPr>
        </p:nvSpPr>
        <p:spPr>
          <a:xfrm>
            <a:off x="2592925" y="624110"/>
            <a:ext cx="8911687" cy="1688166"/>
          </a:xfrm>
        </p:spPr>
        <p:txBody>
          <a:bodyPr>
            <a:normAutofit/>
          </a:bodyPr>
          <a:lstStyle/>
          <a:p>
            <a:r>
              <a:rPr lang="es-ES" sz="4000" b="1" dirty="0">
                <a:ea typeface="Meiryo"/>
              </a:rPr>
              <a:t>Artículo 10. Son integrantes del Comité Coordinador: </a:t>
            </a:r>
            <a:endParaRPr lang="es-ES" sz="4000" b="1" dirty="0"/>
          </a:p>
        </p:txBody>
      </p:sp>
      <p:sp>
        <p:nvSpPr>
          <p:cNvPr id="3" name="Marcador de contenido 2">
            <a:extLst>
              <a:ext uri="{FF2B5EF4-FFF2-40B4-BE49-F238E27FC236}">
                <a16:creationId xmlns:a16="http://schemas.microsoft.com/office/drawing/2014/main" id="{1C4899BC-2EDA-4F31-F0B4-0902A7A12B11}"/>
              </a:ext>
            </a:extLst>
          </p:cNvPr>
          <p:cNvSpPr>
            <a:spLocks noGrp="1"/>
          </p:cNvSpPr>
          <p:nvPr>
            <p:ph idx="1"/>
          </p:nvPr>
        </p:nvSpPr>
        <p:spPr>
          <a:xfrm>
            <a:off x="1920240" y="2312276"/>
            <a:ext cx="8770571" cy="4225355"/>
          </a:xfrm>
        </p:spPr>
        <p:txBody>
          <a:bodyPr vert="horz" lIns="109728" tIns="109728" rIns="109728" bIns="91440" rtlCol="0" anchor="t">
            <a:normAutofit/>
          </a:bodyPr>
          <a:lstStyle/>
          <a:p>
            <a:r>
              <a:rPr lang="es-ES" dirty="0">
                <a:ea typeface="Meiryo"/>
              </a:rPr>
              <a:t> I. Un representante del Comité de Participación Ciudadana, quien lo presidirá; </a:t>
            </a:r>
          </a:p>
          <a:p>
            <a:r>
              <a:rPr lang="es-ES" dirty="0">
                <a:ea typeface="Meiryo"/>
              </a:rPr>
              <a:t> II. El titular de la Auditoría Superior de la Federación; </a:t>
            </a:r>
          </a:p>
          <a:p>
            <a:r>
              <a:rPr lang="es-ES" dirty="0">
                <a:ea typeface="Meiryo"/>
              </a:rPr>
              <a:t> III.  El titular de la Fiscalía Especializada en materia de Combate a la Corrupción; </a:t>
            </a:r>
          </a:p>
          <a:p>
            <a:r>
              <a:rPr lang="es-ES" dirty="0">
                <a:ea typeface="Meiryo"/>
              </a:rPr>
              <a:t>IV. El titular de la Secretaría de la Función Pública;  </a:t>
            </a:r>
          </a:p>
          <a:p>
            <a:r>
              <a:rPr lang="es-ES" dirty="0">
                <a:ea typeface="Meiryo"/>
              </a:rPr>
              <a:t>V. Un representante del Consejo de la Judicatura Federal; </a:t>
            </a:r>
          </a:p>
          <a:p>
            <a:r>
              <a:rPr lang="es-ES" dirty="0">
                <a:ea typeface="Meiryo"/>
              </a:rPr>
              <a:t> VI. El Presidente del Instituto Nacional de Transparencia, Acceso a la Información y Protección de Datos Personales, y </a:t>
            </a:r>
          </a:p>
          <a:p>
            <a:r>
              <a:rPr lang="es-ES" dirty="0">
                <a:ea typeface="Meiryo"/>
              </a:rPr>
              <a:t> VII. El Presidente del Tribunal Federal de Justicia Administrativa. </a:t>
            </a:r>
            <a:endParaRPr lang="es-ES" dirty="0"/>
          </a:p>
        </p:txBody>
      </p:sp>
    </p:spTree>
    <p:extLst>
      <p:ext uri="{BB962C8B-B14F-4D97-AF65-F5344CB8AC3E}">
        <p14:creationId xmlns:p14="http://schemas.microsoft.com/office/powerpoint/2010/main" val="3377381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7BF6CF-3BA1-F39D-D19D-16930AA39EF0}"/>
              </a:ext>
            </a:extLst>
          </p:cNvPr>
          <p:cNvSpPr>
            <a:spLocks noGrp="1"/>
          </p:cNvSpPr>
          <p:nvPr>
            <p:ph type="title"/>
          </p:nvPr>
        </p:nvSpPr>
        <p:spPr>
          <a:xfrm>
            <a:off x="1920240" y="461035"/>
            <a:ext cx="8770571" cy="2282165"/>
          </a:xfrm>
        </p:spPr>
        <p:txBody>
          <a:bodyPr>
            <a:normAutofit/>
          </a:bodyPr>
          <a:lstStyle/>
          <a:p>
            <a:r>
              <a:rPr lang="es-ES" sz="4000" b="1" dirty="0">
                <a:ea typeface="Meiryo"/>
              </a:rPr>
              <a:t>Artículo 21. El Comité de Participación Ciudadana tendrá las siguientes atribuciones: </a:t>
            </a:r>
          </a:p>
          <a:p>
            <a:endParaRPr lang="es-ES" dirty="0">
              <a:ea typeface="Meiryo"/>
            </a:endParaRPr>
          </a:p>
        </p:txBody>
      </p:sp>
      <p:sp>
        <p:nvSpPr>
          <p:cNvPr id="3" name="Marcador de contenido 2">
            <a:extLst>
              <a:ext uri="{FF2B5EF4-FFF2-40B4-BE49-F238E27FC236}">
                <a16:creationId xmlns:a16="http://schemas.microsoft.com/office/drawing/2014/main" id="{86085F53-BF86-CE77-7897-3F3256B513CA}"/>
              </a:ext>
            </a:extLst>
          </p:cNvPr>
          <p:cNvSpPr>
            <a:spLocks noGrp="1"/>
          </p:cNvSpPr>
          <p:nvPr>
            <p:ph idx="1"/>
          </p:nvPr>
        </p:nvSpPr>
        <p:spPr>
          <a:xfrm>
            <a:off x="1920240" y="3168350"/>
            <a:ext cx="8770571" cy="3651504"/>
          </a:xfrm>
        </p:spPr>
        <p:txBody>
          <a:bodyPr vert="horz" lIns="109728" tIns="109728" rIns="109728" bIns="91440" rtlCol="0" anchor="t">
            <a:normAutofit/>
          </a:bodyPr>
          <a:lstStyle/>
          <a:p>
            <a:r>
              <a:rPr lang="es-ES" dirty="0">
                <a:ea typeface="Meiryo"/>
              </a:rPr>
              <a:t>X. Opinar o proponer, a través de su participación en la Comisión Ejecutiva, indicadores y metodologías para la medición y seguimiento del fenómeno de la corrupción, así como para la evaluación del cumplimiento de los objetivos y metas de la política nacional, las políticas integrales y los programas y acciones que implementen las autoridades que conforman el Sistema Nacional; </a:t>
            </a:r>
            <a:endParaRPr lang="es-ES" dirty="0"/>
          </a:p>
        </p:txBody>
      </p:sp>
    </p:spTree>
    <p:extLst>
      <p:ext uri="{BB962C8B-B14F-4D97-AF65-F5344CB8AC3E}">
        <p14:creationId xmlns:p14="http://schemas.microsoft.com/office/powerpoint/2010/main" val="4076268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3AB8E-37AD-D117-5721-18F2C03CD8AD}"/>
              </a:ext>
            </a:extLst>
          </p:cNvPr>
          <p:cNvSpPr>
            <a:spLocks noGrp="1"/>
          </p:cNvSpPr>
          <p:nvPr>
            <p:ph type="title"/>
          </p:nvPr>
        </p:nvSpPr>
        <p:spPr>
          <a:xfrm>
            <a:off x="1851699" y="198783"/>
            <a:ext cx="9227119" cy="2332383"/>
          </a:xfrm>
        </p:spPr>
        <p:txBody>
          <a:bodyPr>
            <a:normAutofit/>
          </a:bodyPr>
          <a:lstStyle/>
          <a:p>
            <a:r>
              <a:rPr lang="es-ES" b="1" dirty="0">
                <a:ea typeface="Meiryo"/>
              </a:rPr>
              <a:t>Artículo 31. La Comisión Ejecutiva tendrá a su cargo la generación de los insumos técnicos necesarios para que el Comité Coordinador realice sus funciones, </a:t>
            </a:r>
          </a:p>
        </p:txBody>
      </p:sp>
      <p:sp>
        <p:nvSpPr>
          <p:cNvPr id="3" name="Marcador de contenido 2">
            <a:extLst>
              <a:ext uri="{FF2B5EF4-FFF2-40B4-BE49-F238E27FC236}">
                <a16:creationId xmlns:a16="http://schemas.microsoft.com/office/drawing/2014/main" id="{76A86C4F-0FFD-F9AD-2CB6-100764C29347}"/>
              </a:ext>
            </a:extLst>
          </p:cNvPr>
          <p:cNvSpPr>
            <a:spLocks noGrp="1"/>
          </p:cNvSpPr>
          <p:nvPr>
            <p:ph idx="1"/>
          </p:nvPr>
        </p:nvSpPr>
        <p:spPr>
          <a:xfrm>
            <a:off x="1758934" y="2698163"/>
            <a:ext cx="9319884" cy="3651504"/>
          </a:xfrm>
        </p:spPr>
        <p:txBody>
          <a:bodyPr vert="horz" lIns="109728" tIns="109728" rIns="109728" bIns="91440" rtlCol="0" anchor="t">
            <a:normAutofit/>
          </a:bodyPr>
          <a:lstStyle/>
          <a:p>
            <a:r>
              <a:rPr lang="es-ES" dirty="0">
                <a:ea typeface="Meiryo"/>
              </a:rPr>
              <a:t>por lo que elaborará las siguientes propuestas para ser sometidas a la aprobación de dicho comité: </a:t>
            </a:r>
          </a:p>
          <a:p>
            <a:endParaRPr lang="es-ES" dirty="0">
              <a:ea typeface="Meiryo"/>
            </a:endParaRPr>
          </a:p>
          <a:p>
            <a:endParaRPr lang="es-ES" dirty="0">
              <a:ea typeface="Meiryo"/>
            </a:endParaRPr>
          </a:p>
          <a:p>
            <a:r>
              <a:rPr lang="es-ES" dirty="0">
                <a:ea typeface="Meiryo"/>
              </a:rPr>
              <a:t>III. Los informes de las evaluaciones que someta a su consideración el Secretario Técnico respecto de las políticas a que se refiere este artículo; </a:t>
            </a:r>
          </a:p>
        </p:txBody>
      </p:sp>
    </p:spTree>
    <p:extLst>
      <p:ext uri="{BB962C8B-B14F-4D97-AF65-F5344CB8AC3E}">
        <p14:creationId xmlns:p14="http://schemas.microsoft.com/office/powerpoint/2010/main" val="816373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647206-E41F-E172-7BF5-03A7FA48960F}"/>
              </a:ext>
            </a:extLst>
          </p:cNvPr>
          <p:cNvSpPr>
            <a:spLocks noGrp="1"/>
          </p:cNvSpPr>
          <p:nvPr>
            <p:ph type="title"/>
          </p:nvPr>
        </p:nvSpPr>
        <p:spPr>
          <a:xfrm>
            <a:off x="1733854" y="460854"/>
            <a:ext cx="10060582" cy="2539580"/>
          </a:xfrm>
        </p:spPr>
        <p:txBody>
          <a:bodyPr>
            <a:normAutofit fontScale="90000"/>
          </a:bodyPr>
          <a:lstStyle/>
          <a:p>
            <a:r>
              <a:rPr lang="es-ES" b="1" dirty="0">
                <a:ea typeface="Meiryo"/>
              </a:rPr>
              <a:t>Artículo 35. Corresponde al Secretario Técnico ejercer la dirección de la Secretaría Ejecutiva, por lo que contará con las facultades previstas en el artículo 59 de la Ley Federal de las Entidades Paraestatales.  </a:t>
            </a:r>
            <a:endParaRPr lang="es-ES" b="1" dirty="0"/>
          </a:p>
        </p:txBody>
      </p:sp>
      <p:sp>
        <p:nvSpPr>
          <p:cNvPr id="3" name="Marcador de contenido 2">
            <a:extLst>
              <a:ext uri="{FF2B5EF4-FFF2-40B4-BE49-F238E27FC236}">
                <a16:creationId xmlns:a16="http://schemas.microsoft.com/office/drawing/2014/main" id="{8FE0B5C3-EE67-E95A-216E-9409CA610DE7}"/>
              </a:ext>
            </a:extLst>
          </p:cNvPr>
          <p:cNvSpPr>
            <a:spLocks noGrp="1"/>
          </p:cNvSpPr>
          <p:nvPr>
            <p:ph idx="1"/>
          </p:nvPr>
        </p:nvSpPr>
        <p:spPr>
          <a:xfrm>
            <a:off x="1378142" y="3429000"/>
            <a:ext cx="10416294" cy="2145668"/>
          </a:xfrm>
        </p:spPr>
        <p:txBody>
          <a:bodyPr vert="horz" lIns="109728" tIns="109728" rIns="109728" bIns="91440" rtlCol="0" anchor="t">
            <a:normAutofit/>
          </a:bodyPr>
          <a:lstStyle/>
          <a:p>
            <a:endParaRPr lang="es-ES" dirty="0">
              <a:ea typeface="Meiryo"/>
            </a:endParaRPr>
          </a:p>
          <a:p>
            <a:r>
              <a:rPr lang="es-ES" dirty="0">
                <a:ea typeface="Meiryo"/>
              </a:rPr>
              <a:t>El Secretario Técnico adicionalmente tendrá las siguientes funciones:</a:t>
            </a:r>
            <a:endParaRPr lang="es-ES" dirty="0"/>
          </a:p>
          <a:p>
            <a:r>
              <a:rPr lang="es-ES" dirty="0">
                <a:ea typeface="Meiryo"/>
              </a:rPr>
              <a:t>XI. Integrar los sistemas de información necesarios para que los resultados de las evaluaciones sean públicas y reflejen los avances o retrocesos en la política nacional anticorrupción </a:t>
            </a:r>
          </a:p>
          <a:p>
            <a:pPr marL="0" indent="0">
              <a:buNone/>
            </a:pPr>
            <a:endParaRPr lang="es-ES" dirty="0"/>
          </a:p>
        </p:txBody>
      </p:sp>
    </p:spTree>
    <p:extLst>
      <p:ext uri="{BB962C8B-B14F-4D97-AF65-F5344CB8AC3E}">
        <p14:creationId xmlns:p14="http://schemas.microsoft.com/office/powerpoint/2010/main" val="3510543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B0A8E9B1-F80C-9B68-0BDF-DD2290A40F11}"/>
              </a:ext>
            </a:extLst>
          </p:cNvPr>
          <p:cNvGraphicFramePr/>
          <p:nvPr/>
        </p:nvGraphicFramePr>
        <p:xfrm>
          <a:off x="1238379" y="1183368"/>
          <a:ext cx="9715241" cy="5674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C611E553-F687-14AC-CB07-5623ED430DC2}"/>
              </a:ext>
            </a:extLst>
          </p:cNvPr>
          <p:cNvSpPr txBox="1"/>
          <p:nvPr/>
        </p:nvSpPr>
        <p:spPr>
          <a:xfrm>
            <a:off x="1902059" y="721703"/>
            <a:ext cx="609755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Revisión de la Cuenta Pública</a:t>
            </a:r>
          </a:p>
        </p:txBody>
      </p:sp>
    </p:spTree>
    <p:extLst>
      <p:ext uri="{BB962C8B-B14F-4D97-AF65-F5344CB8AC3E}">
        <p14:creationId xmlns:p14="http://schemas.microsoft.com/office/powerpoint/2010/main" val="3045474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99E22A41-257B-CA56-D362-7A1A69084D46}"/>
              </a:ext>
            </a:extLst>
          </p:cNvPr>
          <p:cNvGraphicFramePr/>
          <p:nvPr>
            <p:extLst>
              <p:ext uri="{D42A27DB-BD31-4B8C-83A1-F6EECF244321}">
                <p14:modId xmlns:p14="http://schemas.microsoft.com/office/powerpoint/2010/main" val="3398949368"/>
              </p:ext>
            </p:extLst>
          </p:nvPr>
        </p:nvGraphicFramePr>
        <p:xfrm>
          <a:off x="1071263" y="1127010"/>
          <a:ext cx="10762927" cy="5243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9004C7D1-1F72-69E4-0474-4FF5072D181D}"/>
              </a:ext>
            </a:extLst>
          </p:cNvPr>
          <p:cNvSpPr txBox="1"/>
          <p:nvPr/>
        </p:nvSpPr>
        <p:spPr>
          <a:xfrm>
            <a:off x="1500522" y="307366"/>
            <a:ext cx="921273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Constitución Política de los Estados Unidos Mexicanos (CPEUM)</a:t>
            </a:r>
          </a:p>
        </p:txBody>
      </p:sp>
      <p:sp>
        <p:nvSpPr>
          <p:cNvPr id="6" name="CuadroTexto 5">
            <a:extLst>
              <a:ext uri="{FF2B5EF4-FFF2-40B4-BE49-F238E27FC236}">
                <a16:creationId xmlns:a16="http://schemas.microsoft.com/office/drawing/2014/main" id="{1F9FC728-72C8-0D47-590B-2352610154DF}"/>
              </a:ext>
            </a:extLst>
          </p:cNvPr>
          <p:cNvSpPr txBox="1"/>
          <p:nvPr/>
        </p:nvSpPr>
        <p:spPr>
          <a:xfrm>
            <a:off x="1500522" y="1127010"/>
            <a:ext cx="6984334"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Artículo 74. </a:t>
            </a:r>
            <a:r>
              <a:rPr kumimoji="0" lang="es-MX" sz="2000" b="1" i="0" u="none" strike="noStrike" kern="1200" cap="none" spc="0" normalizeH="0" baseline="0" noProof="0" dirty="0">
                <a:ln>
                  <a:noFill/>
                </a:ln>
                <a:solidFill>
                  <a:srgbClr val="70AD47">
                    <a:lumMod val="75000"/>
                  </a:srgbClr>
                </a:solidFill>
                <a:effectLst/>
                <a:uLnTx/>
                <a:uFillTx/>
                <a:latin typeface="Century Gothic" panose="020B0502020202020204" pitchFamily="34" charset="0"/>
                <a:ea typeface="+mn-ea"/>
                <a:cs typeface="+mn-cs"/>
              </a:rPr>
              <a:t>Son facultades exclusivas </a:t>
            </a:r>
            <a:r>
              <a:rPr kumimoji="0" lang="es-MX"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 la </a:t>
            </a: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Cámara de Diputados</a:t>
            </a:r>
            <a:r>
              <a:rPr kumimoji="0" lang="es-MX"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endParaRPr kumimoji="0" lang="es-MX"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40555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549CBDF-5E9A-5FBD-1137-D8C16C0F7800}"/>
              </a:ext>
            </a:extLst>
          </p:cNvPr>
          <p:cNvSpPr txBox="1"/>
          <p:nvPr/>
        </p:nvSpPr>
        <p:spPr>
          <a:xfrm>
            <a:off x="2039178" y="347417"/>
            <a:ext cx="8946874"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El Ejecutivo Federal presenta a la Cámara de Diputados la </a:t>
            </a:r>
            <a:r>
              <a:rPr kumimoji="0" lang="es-MX"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Cuenta Pública </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del ejercicio fiscal 2021. </a:t>
            </a:r>
          </a:p>
        </p:txBody>
      </p:sp>
      <p:sp>
        <p:nvSpPr>
          <p:cNvPr id="8" name="CuadroTexto 7">
            <a:extLst>
              <a:ext uri="{FF2B5EF4-FFF2-40B4-BE49-F238E27FC236}">
                <a16:creationId xmlns:a16="http://schemas.microsoft.com/office/drawing/2014/main" id="{F43724E9-47B2-A7E1-4B36-C8A6D70B0F15}"/>
              </a:ext>
            </a:extLst>
          </p:cNvPr>
          <p:cNvSpPr txBox="1"/>
          <p:nvPr/>
        </p:nvSpPr>
        <p:spPr>
          <a:xfrm>
            <a:off x="1444487" y="1706340"/>
            <a:ext cx="2411895" cy="440120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estructura de la Cuenta Pública </a:t>
            </a:r>
            <a:r>
              <a:rPr kumimoji="0" lang="es-MX"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responde a los </a:t>
            </a:r>
            <a:r>
              <a:rPr kumimoji="0" lang="es-MX" sz="2000" b="1" i="0" u="none" strike="noStrike" kern="1200" cap="none" spc="0" normalizeH="0" baseline="0" noProof="0" dirty="0">
                <a:ln>
                  <a:noFill/>
                </a:ln>
                <a:solidFill>
                  <a:srgbClr val="70AD47">
                    <a:lumMod val="50000"/>
                  </a:srgbClr>
                </a:solidFill>
                <a:effectLst/>
                <a:uLnTx/>
                <a:uFillTx/>
                <a:latin typeface="Century Gothic" panose="020B0502020202020204" pitchFamily="34" charset="0"/>
                <a:ea typeface="+mn-ea"/>
                <a:cs typeface="+mn-cs"/>
              </a:rPr>
              <a:t>contenidos y requisitos </a:t>
            </a:r>
            <a:r>
              <a:rPr kumimoji="0" lang="es-MX"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señalados en las disposiciones de </a:t>
            </a:r>
            <a:r>
              <a:rPr kumimoji="0" lang="es-MX" sz="2000" b="1" i="0" u="none" strike="noStrike" kern="1200" cap="none" spc="0" normalizeH="0" baseline="0" noProof="0" dirty="0">
                <a:ln>
                  <a:noFill/>
                </a:ln>
                <a:solidFill>
                  <a:srgbClr val="70AD47">
                    <a:lumMod val="50000"/>
                  </a:srgbClr>
                </a:solidFill>
                <a:effectLst/>
                <a:uLnTx/>
                <a:uFillTx/>
                <a:latin typeface="Century Gothic" panose="020B0502020202020204" pitchFamily="34" charset="0"/>
                <a:ea typeface="+mn-ea"/>
                <a:cs typeface="+mn-cs"/>
              </a:rPr>
              <a:t>contabilidad gubernamental</a:t>
            </a:r>
            <a:r>
              <a:rPr kumimoji="0" lang="es-MX"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s-MX" sz="2000" b="1" i="0" u="none" strike="noStrike" kern="1200" cap="none" spc="0" normalizeH="0" baseline="0" noProof="0" dirty="0">
                <a:ln>
                  <a:noFill/>
                </a:ln>
                <a:solidFill>
                  <a:srgbClr val="70AD47">
                    <a:lumMod val="50000"/>
                  </a:srgbClr>
                </a:solidFill>
                <a:effectLst/>
                <a:uLnTx/>
                <a:uFillTx/>
                <a:latin typeface="Century Gothic" panose="020B0502020202020204" pitchFamily="34" charset="0"/>
                <a:ea typeface="+mn-ea"/>
                <a:cs typeface="+mn-cs"/>
              </a:rPr>
              <a:t>presupuestarias</a:t>
            </a:r>
            <a:r>
              <a:rPr kumimoji="0" lang="es-MX"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y </a:t>
            </a:r>
            <a:r>
              <a:rPr kumimoji="0" lang="es-MX" sz="2000" b="1" i="0" u="none" strike="noStrike" kern="1200" cap="none" spc="0" normalizeH="0" baseline="0" noProof="0" dirty="0">
                <a:ln>
                  <a:noFill/>
                </a:ln>
                <a:solidFill>
                  <a:srgbClr val="70AD47">
                    <a:lumMod val="50000"/>
                  </a:srgbClr>
                </a:solidFill>
                <a:effectLst/>
                <a:uLnTx/>
                <a:uFillTx/>
                <a:latin typeface="Century Gothic" panose="020B0502020202020204" pitchFamily="34" charset="0"/>
                <a:ea typeface="+mn-ea"/>
                <a:cs typeface="+mn-cs"/>
              </a:rPr>
              <a:t>administrativas</a:t>
            </a:r>
            <a:r>
              <a:rPr kumimoji="0" lang="es-MX"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que regulan el ejercicio de los </a:t>
            </a: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recursos públicos. </a:t>
            </a:r>
            <a:endParaRPr kumimoji="0" lang="es-MX"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aphicFrame>
        <p:nvGraphicFramePr>
          <p:cNvPr id="11" name="Diagrama 10">
            <a:extLst>
              <a:ext uri="{FF2B5EF4-FFF2-40B4-BE49-F238E27FC236}">
                <a16:creationId xmlns:a16="http://schemas.microsoft.com/office/drawing/2014/main" id="{C94A6A98-55AD-40FD-D138-00AC976D5553}"/>
              </a:ext>
            </a:extLst>
          </p:cNvPr>
          <p:cNvGraphicFramePr/>
          <p:nvPr>
            <p:extLst>
              <p:ext uri="{D42A27DB-BD31-4B8C-83A1-F6EECF244321}">
                <p14:modId xmlns:p14="http://schemas.microsoft.com/office/powerpoint/2010/main" val="2155884729"/>
              </p:ext>
            </p:extLst>
          </p:nvPr>
        </p:nvGraphicFramePr>
        <p:xfrm>
          <a:off x="4244490" y="1006835"/>
          <a:ext cx="7454902"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0103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4000" b="1" dirty="0"/>
              <a:t>Art 73 Constitucional Fracción XXIV.</a:t>
            </a:r>
          </a:p>
        </p:txBody>
      </p:sp>
      <p:sp>
        <p:nvSpPr>
          <p:cNvPr id="3" name="2 Marcador de contenido"/>
          <p:cNvSpPr>
            <a:spLocks noGrp="1"/>
          </p:cNvSpPr>
          <p:nvPr>
            <p:ph idx="1"/>
          </p:nvPr>
        </p:nvSpPr>
        <p:spPr>
          <a:xfrm>
            <a:off x="2067339" y="2133600"/>
            <a:ext cx="9727096" cy="2158149"/>
          </a:xfrm>
        </p:spPr>
        <p:txBody>
          <a:bodyPr>
            <a:normAutofit/>
          </a:bodyPr>
          <a:lstStyle/>
          <a:p>
            <a:pPr algn="just"/>
            <a:r>
              <a:rPr lang="es-MX" sz="2000" dirty="0">
                <a:latin typeface="Arial" panose="020B0604020202020204" pitchFamily="34" charset="0"/>
                <a:cs typeface="Arial" panose="020B0604020202020204" pitchFamily="34" charset="0"/>
              </a:rPr>
              <a:t>Artículo 73. El Congreso tiene facultad:</a:t>
            </a:r>
          </a:p>
          <a:p>
            <a:pPr marL="114300" indent="0" algn="just">
              <a:buNone/>
            </a:pPr>
            <a:r>
              <a:rPr lang="es-MX" sz="2000" dirty="0">
                <a:latin typeface="Arial" panose="020B0604020202020204" pitchFamily="34" charset="0"/>
                <a:cs typeface="Arial" panose="020B0604020202020204" pitchFamily="34" charset="0"/>
              </a:rPr>
              <a:t>XXIV. Para expedir las leyes que regulen la organización y facultades de la Auditoría Superior de la Federación y las demás que normen la gestión, control y evaluación de los Poderes de la Unión y de los entes públicos federales; así como para expedir la ley general que establezca las bases de coordinación del Sistema Nacional Anticorrupción a que se refiere el artículo 113 de esta Constitución;</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7728" y="4407603"/>
            <a:ext cx="4104456" cy="215814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06513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58C69EE-D9DB-BECE-DA10-7A02180300F8}"/>
              </a:ext>
            </a:extLst>
          </p:cNvPr>
          <p:cNvSpPr txBox="1"/>
          <p:nvPr/>
        </p:nvSpPr>
        <p:spPr>
          <a:xfrm>
            <a:off x="1603513" y="1446776"/>
            <a:ext cx="10243930" cy="526297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Tomo I Resultados Generales.</a:t>
            </a:r>
            <a:r>
              <a:rPr kumimoji="0" lang="es-MX"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Presenta un análisis cualitativo de los </a:t>
            </a:r>
            <a:r>
              <a:rPr kumimoji="0" lang="es-MX" sz="2000" b="1" i="0" u="none" strike="noStrike" kern="1200" cap="none" spc="0" normalizeH="0" baseline="0" noProof="0" dirty="0">
                <a:ln>
                  <a:noFill/>
                </a:ln>
                <a:solidFill>
                  <a:srgbClr val="C00000"/>
                </a:solidFill>
                <a:effectLst/>
                <a:uLnTx/>
                <a:uFillTx/>
                <a:latin typeface="Century Gothic" panose="020B0502020202020204" pitchFamily="34" charset="0"/>
                <a:ea typeface="+mn-ea"/>
                <a:cs typeface="+mn-cs"/>
              </a:rPr>
              <a:t>indicadores de la postura fiscal del Sector Público Presupuestario</a:t>
            </a:r>
            <a:r>
              <a:rPr kumimoji="0" lang="es-MX"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estableciendo su vínculo con los objetivos y prioridades definidas en el programa económico anual. Se integra por los siguientes apartados: </a:t>
            </a:r>
            <a:r>
              <a:rPr kumimoji="0" lang="es-MX" sz="2000" b="1" i="0" u="none" strike="noStrike" kern="1200" cap="none" spc="0" normalizeH="0" baseline="0" noProof="0" dirty="0">
                <a:ln>
                  <a:noFill/>
                </a:ln>
                <a:solidFill>
                  <a:srgbClr val="70AD47">
                    <a:lumMod val="75000"/>
                  </a:srgbClr>
                </a:solidFill>
                <a:effectLst/>
                <a:uLnTx/>
                <a:uFillTx/>
                <a:latin typeface="Century Gothic" panose="020B0502020202020204" pitchFamily="34" charset="0"/>
                <a:ea typeface="+mn-ea"/>
                <a:cs typeface="+mn-cs"/>
              </a:rPr>
              <a:t>Panorama Económico, Ingresos Presupuestarios, Gastos Presupuestarios, Deuda Pública y Postura Fiscal</a:t>
            </a:r>
            <a:r>
              <a:rPr kumimoji="0" lang="es-MX"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Tomo II Gobierno Federal.</a:t>
            </a:r>
            <a:r>
              <a:rPr kumimoji="0" lang="es-MX"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Información consolidada en materia </a:t>
            </a:r>
            <a:r>
              <a:rPr kumimoji="0" lang="es-MX" sz="2000" b="1" i="0" u="none" strike="noStrike" kern="1200" cap="none" spc="0" normalizeH="0" baseline="0" noProof="0" dirty="0">
                <a:ln>
                  <a:noFill/>
                </a:ln>
                <a:solidFill>
                  <a:srgbClr val="C00000"/>
                </a:solidFill>
                <a:effectLst/>
                <a:uLnTx/>
                <a:uFillTx/>
                <a:latin typeface="Century Gothic" panose="020B0502020202020204" pitchFamily="34" charset="0"/>
                <a:ea typeface="+mn-ea"/>
                <a:cs typeface="+mn-cs"/>
              </a:rPr>
              <a:t>contable y presupuestaria </a:t>
            </a:r>
            <a:r>
              <a:rPr kumimoji="0" lang="es-MX"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 los </a:t>
            </a:r>
            <a:r>
              <a:rPr kumimoji="0" lang="es-MX" sz="2000" b="1" i="0" u="none" strike="noStrike" kern="1200" cap="none" spc="0" normalizeH="0" baseline="0" noProof="0" dirty="0">
                <a:ln>
                  <a:noFill/>
                </a:ln>
                <a:solidFill>
                  <a:srgbClr val="70AD47">
                    <a:lumMod val="75000"/>
                  </a:srgbClr>
                </a:solidFill>
                <a:effectLst/>
                <a:uLnTx/>
                <a:uFillTx/>
                <a:latin typeface="Century Gothic" panose="020B0502020202020204" pitchFamily="34" charset="0"/>
                <a:ea typeface="+mn-ea"/>
                <a:cs typeface="+mn-cs"/>
              </a:rPr>
              <a:t>poderes Judicial, Legislativo y Ejecutivo, así como de los órganos autónomos</a:t>
            </a:r>
            <a:r>
              <a:rPr kumimoji="0" lang="es-MX"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Tomo III Poder Ejecutivo.</a:t>
            </a:r>
            <a:r>
              <a:rPr kumimoji="0" lang="es-MX"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s-MX" sz="2000" b="1" i="0" u="none" strike="noStrike" kern="1200" cap="none" spc="0" normalizeH="0" baseline="0" noProof="0" dirty="0">
                <a:ln>
                  <a:noFill/>
                </a:ln>
                <a:solidFill>
                  <a:srgbClr val="C00000"/>
                </a:solidFill>
                <a:effectLst/>
                <a:uLnTx/>
                <a:uFillTx/>
                <a:latin typeface="Century Gothic" panose="020B0502020202020204" pitchFamily="34" charset="0"/>
                <a:ea typeface="+mn-ea"/>
                <a:cs typeface="+mn-cs"/>
              </a:rPr>
              <a:t>Información contable </a:t>
            </a:r>
            <a:r>
              <a:rPr kumimoji="0" lang="es-MX"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del Poder Ejecutivo e información presupuestaria y programática desagregada por Dependencia o Ramo. En información programática se integran los </a:t>
            </a:r>
            <a:r>
              <a:rPr kumimoji="0" lang="es-MX" sz="2000" b="1" i="0" u="none" strike="noStrike" kern="1200" cap="none" spc="0" normalizeH="0" baseline="0" noProof="0" dirty="0">
                <a:ln>
                  <a:noFill/>
                </a:ln>
                <a:solidFill>
                  <a:srgbClr val="70AD47">
                    <a:lumMod val="75000"/>
                  </a:srgbClr>
                </a:solidFill>
                <a:effectLst/>
                <a:uLnTx/>
                <a:uFillTx/>
                <a:latin typeface="Century Gothic" panose="020B0502020202020204" pitchFamily="34" charset="0"/>
                <a:ea typeface="+mn-ea"/>
                <a:cs typeface="+mn-cs"/>
              </a:rPr>
              <a:t>Indicadores de Resultados </a:t>
            </a:r>
            <a:r>
              <a:rPr kumimoji="0" lang="es-MX"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 base en el sistema de evaluación del desempeño a que se refiere el artículo 111 de la Ley Federal de Presupuesto y Responsabilidad Hacendaria.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 name="CuadroTexto 3">
            <a:extLst>
              <a:ext uri="{FF2B5EF4-FFF2-40B4-BE49-F238E27FC236}">
                <a16:creationId xmlns:a16="http://schemas.microsoft.com/office/drawing/2014/main" id="{76520EE9-D2AA-87DD-37D4-4A637FEFBAFD}"/>
              </a:ext>
            </a:extLst>
          </p:cNvPr>
          <p:cNvSpPr txBox="1"/>
          <p:nvPr/>
        </p:nvSpPr>
        <p:spPr>
          <a:xfrm>
            <a:off x="1868556" y="492669"/>
            <a:ext cx="9241321"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70AD47">
                    <a:lumMod val="50000"/>
                  </a:srgbClr>
                </a:solidFill>
                <a:effectLst/>
                <a:uLnTx/>
                <a:uFillTx/>
                <a:latin typeface="Century Gothic" panose="020B0502020202020204" pitchFamily="34" charset="0"/>
                <a:ea typeface="+mn-ea"/>
                <a:cs typeface="+mn-cs"/>
              </a:rPr>
              <a:t>El contenido de la Cuenta Pública 2021 es el siguiente:</a:t>
            </a:r>
          </a:p>
        </p:txBody>
      </p:sp>
    </p:spTree>
    <p:extLst>
      <p:ext uri="{BB962C8B-B14F-4D97-AF65-F5344CB8AC3E}">
        <p14:creationId xmlns:p14="http://schemas.microsoft.com/office/powerpoint/2010/main" val="475387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897BA52-9781-33CD-B874-125F6F644FEE}"/>
              </a:ext>
            </a:extLst>
          </p:cNvPr>
          <p:cNvSpPr txBox="1"/>
          <p:nvPr/>
        </p:nvSpPr>
        <p:spPr>
          <a:xfrm>
            <a:off x="2080591" y="874521"/>
            <a:ext cx="9482886" cy="535531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Además, se incluyen los siguientes </a:t>
            </a:r>
            <a:r>
              <a:rPr kumimoji="0" lang="es-MX" sz="1800" b="1" i="0" u="none" strike="noStrike" kern="1200" cap="none" spc="0" normalizeH="0" baseline="0" noProof="0" dirty="0">
                <a:ln>
                  <a:noFill/>
                </a:ln>
                <a:solidFill>
                  <a:srgbClr val="70AD47">
                    <a:lumMod val="75000"/>
                  </a:srgbClr>
                </a:solidFill>
                <a:effectLst/>
                <a:uLnTx/>
                <a:uFillTx/>
                <a:latin typeface="Century Gothic" panose="020B0502020202020204" pitchFamily="34" charset="0"/>
                <a:ea typeface="+mn-ea"/>
                <a:cs typeface="+mn-cs"/>
              </a:rPr>
              <a:t>anexos</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 atención a las disposiciones que se mencionan: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Sistema de </a:t>
            </a:r>
            <a:r>
              <a:rPr kumimoji="0" lang="es-MX"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Evaluación del Desempeño</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Memoria Circunstanciada </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del Instituto para la Protección al Ahorro Bancario,</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Informe Anual </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 las Acciones de Fomento y de los Apoyos y Estímulos Otorgados por Dependencias y Entidades de la Administración Pública Federal a Favor de Organizaciones de la Sociedad Civil,</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Información sobre Fideicomisos</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Mandatos y Análogos que no son Entidades, con Registro Vigente al 31 de diciembre de 2021,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Programas </a:t>
            </a:r>
            <a:r>
              <a:rPr kumimoji="0" lang="es-MX"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Transversales</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Inventario </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 bienes muebles e inmuebles del Poder Ejecutivo,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Esquemas</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bursátiles y de coberturas financieras, </a:t>
            </a:r>
          </a:p>
        </p:txBody>
      </p:sp>
    </p:spTree>
    <p:extLst>
      <p:ext uri="{BB962C8B-B14F-4D97-AF65-F5344CB8AC3E}">
        <p14:creationId xmlns:p14="http://schemas.microsoft.com/office/powerpoint/2010/main" val="535500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5D43C14-4D78-E725-02D8-C70391B91BA0}"/>
              </a:ext>
            </a:extLst>
          </p:cNvPr>
          <p:cNvSpPr txBox="1"/>
          <p:nvPr/>
        </p:nvSpPr>
        <p:spPr>
          <a:xfrm>
            <a:off x="1749286" y="510856"/>
            <a:ext cx="10005391" cy="59093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Tomo IV</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s-MX"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Poder Legislativo.</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s-MX" sz="1800" b="1" i="0" u="none" strike="noStrike" kern="1200" cap="none" spc="0" normalizeH="0" baseline="0" noProof="0" dirty="0">
                <a:ln>
                  <a:noFill/>
                </a:ln>
                <a:solidFill>
                  <a:srgbClr val="70AD47">
                    <a:lumMod val="75000"/>
                  </a:srgbClr>
                </a:solidFill>
                <a:effectLst/>
                <a:uLnTx/>
                <a:uFillTx/>
                <a:latin typeface="Century Gothic" panose="020B0502020202020204" pitchFamily="34" charset="0"/>
                <a:ea typeface="+mn-ea"/>
                <a:cs typeface="+mn-cs"/>
              </a:rPr>
              <a:t>Información contable, presupuestaria y programática, consolidada y desagregada</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de las </a:t>
            </a:r>
            <a:r>
              <a:rPr kumimoji="0" lang="es-MX" sz="1800" b="1" i="0" u="none" strike="noStrike" kern="1200" cap="none" spc="0" normalizeH="0" baseline="0" noProof="0" dirty="0">
                <a:ln>
                  <a:noFill/>
                </a:ln>
                <a:solidFill>
                  <a:srgbClr val="C00000"/>
                </a:solidFill>
                <a:effectLst/>
                <a:uLnTx/>
                <a:uFillTx/>
                <a:latin typeface="Century Gothic" panose="020B0502020202020204" pitchFamily="34" charset="0"/>
                <a:ea typeface="+mn-ea"/>
                <a:cs typeface="+mn-cs"/>
              </a:rPr>
              <a:t>cámaras de Diputados y Senadores y de la Auditoría Superior de la Federación</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Incluye anexos de bienes muebles e inmuebles que componen el patrimonio, así como los esquemas bursátiles y de coberturas financieras de cada ente público.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Tomo V</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s-MX"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Poder Judicial.</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s-MX" sz="1800" b="1" i="0" u="none" strike="noStrike" kern="1200" cap="none" spc="0" normalizeH="0" baseline="0" noProof="0" dirty="0">
                <a:ln>
                  <a:noFill/>
                </a:ln>
                <a:solidFill>
                  <a:srgbClr val="70AD47">
                    <a:lumMod val="75000"/>
                  </a:srgbClr>
                </a:solidFill>
                <a:effectLst/>
                <a:uLnTx/>
                <a:uFillTx/>
                <a:latin typeface="Century Gothic" panose="020B0502020202020204" pitchFamily="34" charset="0"/>
                <a:ea typeface="+mn-ea"/>
                <a:cs typeface="+mn-cs"/>
              </a:rPr>
              <a:t>Información contable, presupuestaria y programática, consolidada y desagregada</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de la </a:t>
            </a:r>
            <a:r>
              <a:rPr kumimoji="0" lang="es-MX" sz="1800" b="1" i="0" u="none" strike="noStrike" kern="1200" cap="none" spc="0" normalizeH="0" baseline="0" noProof="0" dirty="0">
                <a:ln>
                  <a:noFill/>
                </a:ln>
                <a:solidFill>
                  <a:srgbClr val="C00000"/>
                </a:solidFill>
                <a:effectLst/>
                <a:uLnTx/>
                <a:uFillTx/>
                <a:latin typeface="Century Gothic" panose="020B0502020202020204" pitchFamily="34" charset="0"/>
                <a:ea typeface="+mn-ea"/>
                <a:cs typeface="+mn-cs"/>
              </a:rPr>
              <a:t>Suprema Corte de Justicia de la Nación, el Consejo de la Judicatura Federal y el Tribunal Electoral del Poder Judicial de la Federación</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Incluye anexos de bienes muebles e inmuebles que componen el patrimonio, así como los esquemas bursátiles y de coberturas financieras de cada ente público.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Tomo VI</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s-MX"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Órganos Autónomos.</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s-MX" sz="1800" b="1" i="0" u="none" strike="noStrike" kern="1200" cap="none" spc="0" normalizeH="0" baseline="0" noProof="0" dirty="0">
                <a:ln>
                  <a:noFill/>
                </a:ln>
                <a:solidFill>
                  <a:srgbClr val="70AD47">
                    <a:lumMod val="75000"/>
                  </a:srgbClr>
                </a:solidFill>
                <a:effectLst/>
                <a:uLnTx/>
                <a:uFillTx/>
                <a:latin typeface="Century Gothic" panose="020B0502020202020204" pitchFamily="34" charset="0"/>
                <a:ea typeface="+mn-ea"/>
                <a:cs typeface="+mn-cs"/>
              </a:rPr>
              <a:t>Información contable, presupuestaria y programática, consolidada de todos los órganos autónomos y desagregada </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del </a:t>
            </a:r>
            <a:r>
              <a:rPr kumimoji="0" lang="es-MX" sz="1800" b="1" i="0" u="none" strike="noStrike" kern="1200" cap="none" spc="0" normalizeH="0" baseline="0" noProof="0" dirty="0">
                <a:ln>
                  <a:noFill/>
                </a:ln>
                <a:solidFill>
                  <a:srgbClr val="C00000"/>
                </a:solidFill>
                <a:effectLst/>
                <a:uLnTx/>
                <a:uFillTx/>
                <a:latin typeface="Century Gothic" panose="020B0502020202020204" pitchFamily="34" charset="0"/>
                <a:ea typeface="+mn-ea"/>
                <a:cs typeface="+mn-cs"/>
              </a:rPr>
              <a:t>Instituto Nacional Electoral, del Tribunal Federal de Justicia Administrativa, de la Comisión Nacional de los Derechos Humanos, del Instituto Nacional de Estadística y Geografía, de la Comisión Federal de Competencia Económica, del Instituto Federal de Telecomunicaciones, del Instituto Nacional de Transparencia, Acceso a la Información y Protección de Datos Personales y de la Fiscalía General de la República</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Incluye anexos de bienes muebles e inmuebles que componen el patrimonio, así como los esquemas bursátiles y de coberturas financieras de cada ente público.</a:t>
            </a:r>
          </a:p>
        </p:txBody>
      </p:sp>
    </p:spTree>
    <p:extLst>
      <p:ext uri="{BB962C8B-B14F-4D97-AF65-F5344CB8AC3E}">
        <p14:creationId xmlns:p14="http://schemas.microsoft.com/office/powerpoint/2010/main" val="4250062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5D43C14-4D78-E725-02D8-C70391B91BA0}"/>
              </a:ext>
            </a:extLst>
          </p:cNvPr>
          <p:cNvSpPr txBox="1"/>
          <p:nvPr/>
        </p:nvSpPr>
        <p:spPr>
          <a:xfrm>
            <a:off x="1987826" y="1383014"/>
            <a:ext cx="9462052" cy="467820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Tomo VII Sector Paraestatal.</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s-MX" sz="1800" b="1" i="0" u="none" strike="noStrike" kern="1200" cap="none" spc="0" normalizeH="0" baseline="0" noProof="0" dirty="0">
                <a:ln>
                  <a:noFill/>
                </a:ln>
                <a:solidFill>
                  <a:srgbClr val="70AD47">
                    <a:lumMod val="75000"/>
                  </a:srgbClr>
                </a:solidFill>
                <a:effectLst/>
                <a:uLnTx/>
                <a:uFillTx/>
                <a:latin typeface="Century Gothic" panose="020B0502020202020204" pitchFamily="34" charset="0"/>
                <a:ea typeface="+mn-ea"/>
                <a:cs typeface="+mn-cs"/>
              </a:rPr>
              <a:t>Información contable consolidada </a:t>
            </a:r>
            <a:r>
              <a:rPr kumimoji="0" lang="es-MX" sz="1800" b="1" i="0" u="none" strike="noStrike" kern="1200" cap="none" spc="0" normalizeH="0" baseline="0" noProof="0" dirty="0">
                <a:ln>
                  <a:noFill/>
                </a:ln>
                <a:solidFill>
                  <a:srgbClr val="C00000"/>
                </a:solidFill>
                <a:effectLst/>
                <a:uLnTx/>
                <a:uFillTx/>
                <a:latin typeface="Century Gothic" panose="020B0502020202020204" pitchFamily="34" charset="0"/>
                <a:ea typeface="+mn-ea"/>
                <a:cs typeface="+mn-cs"/>
              </a:rPr>
              <a:t>de las entidades que integran el sector paraestatal federal</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clasificadas conforme a lo establecido en el Acuerdo por el que se armoniza la estructura de las cuentas públicas; información contable, presupuestaria y programática, consolidada de las entidades </a:t>
            </a:r>
            <a:r>
              <a:rPr kumimoji="0" lang="es-MX" sz="1800" b="1" i="0" u="none" strike="noStrike" kern="1200" cap="none" spc="0" normalizeH="0" baseline="0" noProof="0" dirty="0">
                <a:ln>
                  <a:noFill/>
                </a:ln>
                <a:solidFill>
                  <a:srgbClr val="70AD47">
                    <a:lumMod val="75000"/>
                  </a:srgbClr>
                </a:solidFill>
                <a:effectLst/>
                <a:uLnTx/>
                <a:uFillTx/>
                <a:latin typeface="Century Gothic" panose="020B0502020202020204" pitchFamily="34" charset="0"/>
                <a:ea typeface="+mn-ea"/>
                <a:cs typeface="+mn-cs"/>
              </a:rPr>
              <a:t>del sector paraestatal bajo control presupuestario directo</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información contable, presupuestaria y programática, de cada una de las entidades del </a:t>
            </a:r>
            <a:r>
              <a:rPr kumimoji="0" lang="es-MX" sz="1800" b="1" i="0" u="none" strike="noStrike" kern="1200" cap="none" spc="0" normalizeH="0" baseline="0" noProof="0" dirty="0">
                <a:ln>
                  <a:noFill/>
                </a:ln>
                <a:solidFill>
                  <a:srgbClr val="70AD47">
                    <a:lumMod val="75000"/>
                  </a:srgbClr>
                </a:solidFill>
                <a:effectLst/>
                <a:uLnTx/>
                <a:uFillTx/>
                <a:latin typeface="Century Gothic" panose="020B0502020202020204" pitchFamily="34" charset="0"/>
                <a:ea typeface="+mn-ea"/>
                <a:cs typeface="+mn-cs"/>
              </a:rPr>
              <a:t>sector paraestatal bajo control presupuestario directo e indirecto</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Incluye anexos de bienes muebles e inmuebles que componen el patrimonio, así como los esquemas bursátiles y de coberturas financieras de cada ente público.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Tomo VIII Empresas Productivas del Estado.</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s-MX" sz="1800" b="1" i="0" u="none" strike="noStrike" kern="1200" cap="none" spc="0" normalizeH="0" baseline="0" noProof="0" dirty="0">
                <a:ln>
                  <a:noFill/>
                </a:ln>
                <a:solidFill>
                  <a:srgbClr val="70AD47">
                    <a:lumMod val="75000"/>
                  </a:srgbClr>
                </a:solidFill>
                <a:effectLst/>
                <a:uLnTx/>
                <a:uFillTx/>
                <a:latin typeface="Century Gothic" panose="020B0502020202020204" pitchFamily="34" charset="0"/>
                <a:ea typeface="+mn-ea"/>
                <a:cs typeface="+mn-cs"/>
              </a:rPr>
              <a:t>Información contable, presupuestaria y programática, consolidada y desagregada</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de cada una de las empresas productivas del Estado. Incluye anexos de bienes muebles e inmuebles que componen el patrimonio, así como los esquemas bursátiles y de coberturas financieras de cada empresa.</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s-MX" sz="1400" b="0" i="0" u="none" strike="noStrike" kern="1200" cap="none" spc="0" normalizeH="0" baseline="0" noProof="0" dirty="0">
                <a:ln>
                  <a:noFill/>
                </a:ln>
                <a:solidFill>
                  <a:srgbClr val="FFFFFF"/>
                </a:solidFill>
                <a:effectLst/>
                <a:uLnTx/>
                <a:uFillTx/>
                <a:latin typeface="Calibri" panose="020F0502020204030204"/>
                <a:ea typeface="+mn-ea"/>
                <a:cs typeface="+mn-cs"/>
              </a:rPr>
            </a:br>
            <a:endParaRPr kumimoji="0" lang="es-MX"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799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42802" y="808383"/>
            <a:ext cx="9104711" cy="3430220"/>
          </a:xfrm>
        </p:spPr>
        <p:txBody>
          <a:bodyPr>
            <a:noAutofit/>
          </a:bodyPr>
          <a:lstStyle/>
          <a:p>
            <a:r>
              <a:rPr lang="es-MX" sz="4400" b="1" dirty="0"/>
              <a:t>TIPOS DE AUDITORÍA EN LA AUDITORÍA SUPERIOR DE LA FEDERACIÓN Y EN ENTIDADES DE FISCALIZACIÓN SUPERIOR ESTATALES</a:t>
            </a:r>
          </a:p>
        </p:txBody>
      </p:sp>
      <p:pic>
        <p:nvPicPr>
          <p:cNvPr id="5" name="Imagen 4">
            <a:extLst>
              <a:ext uri="{FF2B5EF4-FFF2-40B4-BE49-F238E27FC236}">
                <a16:creationId xmlns:a16="http://schemas.microsoft.com/office/drawing/2014/main" id="{7381330F-22DB-7E90-3F14-CBD847D04203}"/>
              </a:ext>
            </a:extLst>
          </p:cNvPr>
          <p:cNvPicPr>
            <a:picLocks noChangeAspect="1"/>
          </p:cNvPicPr>
          <p:nvPr/>
        </p:nvPicPr>
        <p:blipFill>
          <a:blip r:embed="rId2"/>
          <a:stretch>
            <a:fillRect/>
          </a:stretch>
        </p:blipFill>
        <p:spPr>
          <a:xfrm>
            <a:off x="6825339" y="4180502"/>
            <a:ext cx="3631094" cy="24282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65137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La auditoría en el sector público </a:t>
            </a:r>
          </a:p>
        </p:txBody>
      </p:sp>
      <p:sp>
        <p:nvSpPr>
          <p:cNvPr id="3" name="Marcador de contenido 2"/>
          <p:cNvSpPr>
            <a:spLocks noGrp="1"/>
          </p:cNvSpPr>
          <p:nvPr>
            <p:ph idx="1"/>
          </p:nvPr>
        </p:nvSpPr>
        <p:spPr>
          <a:xfrm>
            <a:off x="2403681" y="1795668"/>
            <a:ext cx="8915400" cy="2040835"/>
          </a:xfrm>
        </p:spPr>
        <p:txBody>
          <a:bodyPr>
            <a:normAutofit/>
          </a:bodyPr>
          <a:lstStyle/>
          <a:p>
            <a:pPr marL="342900" marR="0" lvl="0" indent="-342900" algn="just" defTabSz="457200" rtl="0" eaLnBrk="1" fontAlgn="auto" latinLnBrk="0" hangingPunct="1">
              <a:lnSpc>
                <a:spcPct val="100000"/>
              </a:lnSpc>
              <a:spcBef>
                <a:spcPts val="1000"/>
              </a:spcBef>
              <a:spcAft>
                <a:spcPts val="0"/>
              </a:spcAft>
              <a:buClr>
                <a:srgbClr val="D34817"/>
              </a:buClr>
              <a:buSzTx/>
              <a:buFont typeface="Wingdings 3" charset="2"/>
              <a:buChar char=""/>
              <a:tabLst/>
              <a:defRPr/>
            </a:pPr>
            <a:r>
              <a:rPr kumimoji="0" lang="es-MX" sz="2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La auditoría del sector público es esencial. </a:t>
            </a:r>
          </a:p>
          <a:p>
            <a:pPr marL="342900" marR="0" lvl="0" indent="-342900" algn="just" defTabSz="457200" rtl="0" eaLnBrk="1" fontAlgn="auto" latinLnBrk="0" hangingPunct="1">
              <a:lnSpc>
                <a:spcPct val="100000"/>
              </a:lnSpc>
              <a:spcBef>
                <a:spcPts val="1000"/>
              </a:spcBef>
              <a:spcAft>
                <a:spcPts val="0"/>
              </a:spcAft>
              <a:buClr>
                <a:srgbClr val="D34817"/>
              </a:buClr>
              <a:buSzTx/>
              <a:buFont typeface="Wingdings 3" charset="2"/>
              <a:buChar char=""/>
              <a:tabLst/>
              <a:defRPr/>
            </a:pPr>
            <a:r>
              <a:rPr kumimoji="0" lang="es-MX" sz="2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Proporciona, a los órganos legislativos y de supervisión, y al público en general, información y evaluaciones sobre la administración y desempeño de las políticas gubernamentales. </a:t>
            </a:r>
          </a:p>
        </p:txBody>
      </p:sp>
      <p:pic>
        <p:nvPicPr>
          <p:cNvPr id="4" name="Imagen 3">
            <a:extLst>
              <a:ext uri="{FF2B5EF4-FFF2-40B4-BE49-F238E27FC236}">
                <a16:creationId xmlns:a16="http://schemas.microsoft.com/office/drawing/2014/main" id="{ACE57C82-2979-8A6C-5525-A86A81F692B9}"/>
              </a:ext>
            </a:extLst>
          </p:cNvPr>
          <p:cNvPicPr>
            <a:picLocks noChangeAspect="1"/>
          </p:cNvPicPr>
          <p:nvPr/>
        </p:nvPicPr>
        <p:blipFill rotWithShape="1">
          <a:blip r:embed="rId2"/>
          <a:srcRect l="21515" r="26289"/>
          <a:stretch/>
        </p:blipFill>
        <p:spPr>
          <a:xfrm>
            <a:off x="7873513" y="3823180"/>
            <a:ext cx="2358889" cy="2259642"/>
          </a:xfrm>
          <a:prstGeom prst="rect">
            <a:avLst/>
          </a:prstGeom>
          <a:ln>
            <a:noFill/>
          </a:ln>
          <a:effectLst>
            <a:softEdge rad="112500"/>
          </a:effectLst>
        </p:spPr>
      </p:pic>
      <p:pic>
        <p:nvPicPr>
          <p:cNvPr id="5" name="Imagen 4">
            <a:extLst>
              <a:ext uri="{FF2B5EF4-FFF2-40B4-BE49-F238E27FC236}">
                <a16:creationId xmlns:a16="http://schemas.microsoft.com/office/drawing/2014/main" id="{13808FED-A01B-E903-51D6-DD68E896A730}"/>
              </a:ext>
            </a:extLst>
          </p:cNvPr>
          <p:cNvPicPr>
            <a:picLocks noChangeAspect="1"/>
          </p:cNvPicPr>
          <p:nvPr/>
        </p:nvPicPr>
        <p:blipFill>
          <a:blip r:embed="rId3"/>
          <a:stretch>
            <a:fillRect/>
          </a:stretch>
        </p:blipFill>
        <p:spPr>
          <a:xfrm>
            <a:off x="3243090" y="4320661"/>
            <a:ext cx="3117953" cy="2007183"/>
          </a:xfrm>
          <a:prstGeom prst="rect">
            <a:avLst/>
          </a:prstGeom>
          <a:ln>
            <a:noFill/>
          </a:ln>
          <a:effectLst>
            <a:softEdge rad="112500"/>
          </a:effectLst>
        </p:spPr>
      </p:pic>
    </p:spTree>
    <p:extLst>
      <p:ext uri="{BB962C8B-B14F-4D97-AF65-F5344CB8AC3E}">
        <p14:creationId xmlns:p14="http://schemas.microsoft.com/office/powerpoint/2010/main" val="3164909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11681" y="624110"/>
            <a:ext cx="10032274" cy="1280890"/>
          </a:xfrm>
        </p:spPr>
        <p:txBody>
          <a:bodyPr/>
          <a:lstStyle/>
          <a:p>
            <a:r>
              <a:rPr lang="es-MX" b="1" dirty="0"/>
              <a:t>Logros de las auditorías del sector público </a:t>
            </a:r>
          </a:p>
        </p:txBody>
      </p:sp>
      <p:sp>
        <p:nvSpPr>
          <p:cNvPr id="3" name="Marcador de contenido 2"/>
          <p:cNvSpPr>
            <a:spLocks noGrp="1"/>
          </p:cNvSpPr>
          <p:nvPr>
            <p:ph idx="1"/>
          </p:nvPr>
        </p:nvSpPr>
        <p:spPr>
          <a:xfrm>
            <a:off x="2107095" y="1658984"/>
            <a:ext cx="9793167" cy="3294018"/>
          </a:xfrm>
        </p:spPr>
        <p:txBody>
          <a:bodyPr>
            <a:normAutofit/>
          </a:bodyPr>
          <a:lstStyle/>
          <a:p>
            <a:pPr algn="just"/>
            <a:r>
              <a:rPr lang="es-MX" sz="2000" b="1" dirty="0"/>
              <a:t>Las auditorías contribuyen a la buena gobernanza : </a:t>
            </a:r>
          </a:p>
          <a:p>
            <a:pPr marL="0" indent="0" algn="just">
              <a:buNone/>
            </a:pPr>
            <a:endParaRPr lang="es-MX" sz="2000" dirty="0"/>
          </a:p>
          <a:p>
            <a:pPr marL="0" indent="0" algn="just">
              <a:buNone/>
            </a:pPr>
            <a:r>
              <a:rPr lang="es-MX" sz="2000" dirty="0"/>
              <a:t>• Proporcionan información independiente, objetiva y confiable.</a:t>
            </a:r>
          </a:p>
          <a:p>
            <a:pPr marL="0" indent="0" algn="just">
              <a:buNone/>
            </a:pPr>
            <a:r>
              <a:rPr lang="es-MX" sz="2000" dirty="0"/>
              <a:t>• Mejoran la rendición de cuentas y la transparencia.</a:t>
            </a:r>
          </a:p>
          <a:p>
            <a:pPr marL="0" indent="0" algn="just">
              <a:buNone/>
            </a:pPr>
            <a:r>
              <a:rPr lang="es-MX" sz="2000" dirty="0"/>
              <a:t>• Fortalecen la eficacia en las labores de supervisión general y funciones del gobierno.</a:t>
            </a:r>
          </a:p>
          <a:p>
            <a:pPr marL="0" indent="0" algn="just">
              <a:buNone/>
            </a:pPr>
            <a:r>
              <a:rPr lang="es-MX" sz="2000" dirty="0"/>
              <a:t>• Crean incentivos para el cambio y mejora.</a:t>
            </a:r>
          </a:p>
          <a:p>
            <a:endParaRPr lang="es-MX" dirty="0"/>
          </a:p>
        </p:txBody>
      </p:sp>
      <p:pic>
        <p:nvPicPr>
          <p:cNvPr id="5" name="Imagen 4">
            <a:extLst>
              <a:ext uri="{FF2B5EF4-FFF2-40B4-BE49-F238E27FC236}">
                <a16:creationId xmlns:a16="http://schemas.microsoft.com/office/drawing/2014/main" id="{8677497C-E1CD-8B8E-2DFE-2A5A3CFC4F50}"/>
              </a:ext>
            </a:extLst>
          </p:cNvPr>
          <p:cNvPicPr>
            <a:picLocks noChangeAspect="1"/>
          </p:cNvPicPr>
          <p:nvPr/>
        </p:nvPicPr>
        <p:blipFill>
          <a:blip r:embed="rId2"/>
          <a:stretch>
            <a:fillRect/>
          </a:stretch>
        </p:blipFill>
        <p:spPr>
          <a:xfrm>
            <a:off x="8006485" y="4574906"/>
            <a:ext cx="3454374" cy="16589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53976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8C73FAB5-F6FE-812B-4BCF-1640F5E6629F}"/>
              </a:ext>
            </a:extLst>
          </p:cNvPr>
          <p:cNvGraphicFramePr/>
          <p:nvPr>
            <p:extLst>
              <p:ext uri="{D42A27DB-BD31-4B8C-83A1-F6EECF244321}">
                <p14:modId xmlns:p14="http://schemas.microsoft.com/office/powerpoint/2010/main" val="1754281063"/>
              </p:ext>
            </p:extLst>
          </p:nvPr>
        </p:nvGraphicFramePr>
        <p:xfrm>
          <a:off x="2271160" y="1235873"/>
          <a:ext cx="8834162" cy="1918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4AEA3B80-803C-198E-B80B-70655CB21893}"/>
              </a:ext>
            </a:extLst>
          </p:cNvPr>
          <p:cNvPicPr>
            <a:picLocks noChangeAspect="1"/>
          </p:cNvPicPr>
          <p:nvPr/>
        </p:nvPicPr>
        <p:blipFill>
          <a:blip r:embed="rId7"/>
          <a:stretch>
            <a:fillRect/>
          </a:stretch>
        </p:blipFill>
        <p:spPr>
          <a:xfrm>
            <a:off x="7089913" y="3429000"/>
            <a:ext cx="3641035" cy="26007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40767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D3C69DF3-FDA2-EE4F-A8AC-AE717DC30D63}"/>
              </a:ext>
            </a:extLst>
          </p:cNvPr>
          <p:cNvGraphicFramePr>
            <a:graphicFrameLocks noGrp="1"/>
          </p:cNvGraphicFramePr>
          <p:nvPr>
            <p:ph idx="1"/>
            <p:extLst>
              <p:ext uri="{D42A27DB-BD31-4B8C-83A1-F6EECF244321}">
                <p14:modId xmlns:p14="http://schemas.microsoft.com/office/powerpoint/2010/main" val="659698903"/>
              </p:ext>
            </p:extLst>
          </p:nvPr>
        </p:nvGraphicFramePr>
        <p:xfrm>
          <a:off x="2010733" y="631182"/>
          <a:ext cx="9545183" cy="4006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extLst>
              <a:ext uri="{FF2B5EF4-FFF2-40B4-BE49-F238E27FC236}">
                <a16:creationId xmlns:a16="http://schemas.microsoft.com/office/drawing/2014/main" id="{BF371651-2D92-F5CD-A93D-54FB7449F9EC}"/>
              </a:ext>
            </a:extLst>
          </p:cNvPr>
          <p:cNvPicPr>
            <a:picLocks noChangeAspect="1"/>
          </p:cNvPicPr>
          <p:nvPr/>
        </p:nvPicPr>
        <p:blipFill>
          <a:blip r:embed="rId7"/>
          <a:stretch>
            <a:fillRect/>
          </a:stretch>
        </p:blipFill>
        <p:spPr>
          <a:xfrm>
            <a:off x="7646505" y="4212488"/>
            <a:ext cx="2862469" cy="21468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9693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4000" b="1" dirty="0"/>
              <a:t>1. </a:t>
            </a:r>
            <a:r>
              <a:rPr lang="es-MX" sz="4000" b="1" u="sng" dirty="0"/>
              <a:t>Auditoría financiera </a:t>
            </a:r>
          </a:p>
        </p:txBody>
      </p:sp>
      <p:graphicFrame>
        <p:nvGraphicFramePr>
          <p:cNvPr id="4" name="Marcador de contenido 3">
            <a:extLst>
              <a:ext uri="{FF2B5EF4-FFF2-40B4-BE49-F238E27FC236}">
                <a16:creationId xmlns:a16="http://schemas.microsoft.com/office/drawing/2014/main" id="{FA97D539-A264-C6AD-BCA0-053EFD802C33}"/>
              </a:ext>
            </a:extLst>
          </p:cNvPr>
          <p:cNvGraphicFramePr>
            <a:graphicFrameLocks noGrp="1"/>
          </p:cNvGraphicFramePr>
          <p:nvPr>
            <p:ph idx="1"/>
            <p:extLst>
              <p:ext uri="{D42A27DB-BD31-4B8C-83A1-F6EECF244321}">
                <p14:modId xmlns:p14="http://schemas.microsoft.com/office/powerpoint/2010/main" val="2565535726"/>
              </p:ext>
            </p:extLst>
          </p:nvPr>
        </p:nvGraphicFramePr>
        <p:xfrm>
          <a:off x="2218151" y="1696278"/>
          <a:ext cx="8915400" cy="37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90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19535" y="260648"/>
            <a:ext cx="9093021" cy="870937"/>
          </a:xfrm>
        </p:spPr>
        <p:txBody>
          <a:bodyPr>
            <a:normAutofit fontScale="90000"/>
          </a:bodyPr>
          <a:lstStyle/>
          <a:p>
            <a:r>
              <a:rPr lang="es-MX" sz="4000" b="1" dirty="0"/>
              <a:t>Artículo 74 Constitucional Fracción VI.</a:t>
            </a:r>
            <a:br>
              <a:rPr lang="es-MX" b="1" dirty="0"/>
            </a:br>
            <a:endParaRPr lang="es-MX" b="1" dirty="0"/>
          </a:p>
        </p:txBody>
      </p:sp>
      <p:sp>
        <p:nvSpPr>
          <p:cNvPr id="3" name="2 Marcador de contenido"/>
          <p:cNvSpPr>
            <a:spLocks noGrp="1"/>
          </p:cNvSpPr>
          <p:nvPr>
            <p:ph idx="1"/>
          </p:nvPr>
        </p:nvSpPr>
        <p:spPr>
          <a:xfrm>
            <a:off x="1703511" y="1238089"/>
            <a:ext cx="9772871" cy="2724311"/>
          </a:xfrm>
        </p:spPr>
        <p:txBody>
          <a:bodyPr>
            <a:normAutofit/>
          </a:bodyPr>
          <a:lstStyle/>
          <a:p>
            <a:pPr algn="just"/>
            <a:r>
              <a:rPr lang="es-MX" sz="2000" dirty="0">
                <a:latin typeface="Arial" panose="020B0604020202020204" pitchFamily="34" charset="0"/>
                <a:cs typeface="Arial" panose="020B0604020202020204" pitchFamily="34" charset="0"/>
              </a:rPr>
              <a:t>Artículo 74. Son facultades exclusivas de la Cámara de Diputados: </a:t>
            </a:r>
          </a:p>
          <a:p>
            <a:pPr algn="just"/>
            <a:r>
              <a:rPr lang="es-MX" sz="2000" dirty="0">
                <a:latin typeface="Arial" panose="020B0604020202020204" pitchFamily="34" charset="0"/>
                <a:cs typeface="Arial" panose="020B0604020202020204" pitchFamily="34" charset="0"/>
              </a:rPr>
              <a:t>I..</a:t>
            </a:r>
          </a:p>
          <a:p>
            <a:pPr algn="just"/>
            <a:r>
              <a:rPr lang="es-MX" sz="2000" dirty="0">
                <a:latin typeface="Arial" panose="020B0604020202020204" pitchFamily="34" charset="0"/>
                <a:cs typeface="Arial" panose="020B0604020202020204" pitchFamily="34" charset="0"/>
              </a:rPr>
              <a:t>II. Coordinar y evaluar, sin perjuicio de su autonomía técnica y de gestión, el desempeño de las funciones de la Auditoría Superior de la Federación, en los términos que disponga la ley;</a:t>
            </a:r>
          </a:p>
          <a:p>
            <a:pPr algn="just"/>
            <a:r>
              <a:rPr lang="es-MX" sz="2000" dirty="0">
                <a:latin typeface="Arial" panose="020B0604020202020204" pitchFamily="34" charset="0"/>
                <a:cs typeface="Arial" panose="020B0604020202020204" pitchFamily="34" charset="0"/>
              </a:rPr>
              <a:t>III al V…</a:t>
            </a: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6571" y="4236098"/>
            <a:ext cx="4104456" cy="18040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42633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4000" b="1" dirty="0"/>
              <a:t>2. </a:t>
            </a:r>
            <a:r>
              <a:rPr lang="es-MX" sz="4000" b="1" u="sng" dirty="0"/>
              <a:t>Auditoría de desempeño  </a:t>
            </a:r>
          </a:p>
        </p:txBody>
      </p:sp>
      <p:graphicFrame>
        <p:nvGraphicFramePr>
          <p:cNvPr id="4" name="Marcador de contenido 3">
            <a:extLst>
              <a:ext uri="{FF2B5EF4-FFF2-40B4-BE49-F238E27FC236}">
                <a16:creationId xmlns:a16="http://schemas.microsoft.com/office/drawing/2014/main" id="{A95C84EB-41AE-108E-AE03-C617FFB81F31}"/>
              </a:ext>
            </a:extLst>
          </p:cNvPr>
          <p:cNvGraphicFramePr>
            <a:graphicFrameLocks noGrp="1"/>
          </p:cNvGraphicFramePr>
          <p:nvPr>
            <p:ph idx="1"/>
            <p:extLst>
              <p:ext uri="{D42A27DB-BD31-4B8C-83A1-F6EECF244321}">
                <p14:modId xmlns:p14="http://schemas.microsoft.com/office/powerpoint/2010/main" val="921271886"/>
              </p:ext>
            </p:extLst>
          </p:nvPr>
        </p:nvGraphicFramePr>
        <p:xfrm>
          <a:off x="2032621" y="1905000"/>
          <a:ext cx="8915400" cy="37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7593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4000" b="1" dirty="0"/>
              <a:t>3. </a:t>
            </a:r>
            <a:r>
              <a:rPr lang="es-MX" sz="4000" b="1" u="sng" dirty="0"/>
              <a:t>Auditoría de cumplimiento </a:t>
            </a:r>
          </a:p>
        </p:txBody>
      </p:sp>
      <p:graphicFrame>
        <p:nvGraphicFramePr>
          <p:cNvPr id="4" name="Marcador de contenido 3">
            <a:extLst>
              <a:ext uri="{FF2B5EF4-FFF2-40B4-BE49-F238E27FC236}">
                <a16:creationId xmlns:a16="http://schemas.microsoft.com/office/drawing/2014/main" id="{4A5D962A-C76E-8E39-C4AB-DF7811EFFCC2}"/>
              </a:ext>
            </a:extLst>
          </p:cNvPr>
          <p:cNvGraphicFramePr>
            <a:graphicFrameLocks noGrp="1"/>
          </p:cNvGraphicFramePr>
          <p:nvPr>
            <p:ph idx="1"/>
            <p:extLst>
              <p:ext uri="{D42A27DB-BD31-4B8C-83A1-F6EECF244321}">
                <p14:modId xmlns:p14="http://schemas.microsoft.com/office/powerpoint/2010/main" val="705858764"/>
              </p:ext>
            </p:extLst>
          </p:nvPr>
        </p:nvGraphicFramePr>
        <p:xfrm>
          <a:off x="2142309" y="1702526"/>
          <a:ext cx="9362303" cy="4380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324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7B3DDDF1-59EA-3602-75CA-2A2F9CC2043C}"/>
              </a:ext>
            </a:extLst>
          </p:cNvPr>
          <p:cNvGraphicFramePr/>
          <p:nvPr>
            <p:extLst>
              <p:ext uri="{D42A27DB-BD31-4B8C-83A1-F6EECF244321}">
                <p14:modId xmlns:p14="http://schemas.microsoft.com/office/powerpoint/2010/main" val="3176386350"/>
              </p:ext>
            </p:extLst>
          </p:nvPr>
        </p:nvGraphicFramePr>
        <p:xfrm>
          <a:off x="2390429" y="1329879"/>
          <a:ext cx="8913675" cy="2725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B2126B87-5DE9-EE11-A2FF-45FE1BC351BD}"/>
              </a:ext>
            </a:extLst>
          </p:cNvPr>
          <p:cNvPicPr>
            <a:picLocks noChangeAspect="1"/>
          </p:cNvPicPr>
          <p:nvPr/>
        </p:nvPicPr>
        <p:blipFill>
          <a:blip r:embed="rId7"/>
          <a:stretch>
            <a:fillRect/>
          </a:stretch>
        </p:blipFill>
        <p:spPr>
          <a:xfrm>
            <a:off x="5923722" y="4427941"/>
            <a:ext cx="4293965" cy="18933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0326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59875" y="624110"/>
            <a:ext cx="9244738" cy="1280890"/>
          </a:xfrm>
        </p:spPr>
        <p:txBody>
          <a:bodyPr>
            <a:noAutofit/>
          </a:bodyPr>
          <a:lstStyle/>
          <a:p>
            <a:r>
              <a:rPr lang="es-MX" sz="4000" b="1" dirty="0"/>
              <a:t>LOS TIPOS DE AUDITORÍAS EN LA ASF</a:t>
            </a:r>
          </a:p>
        </p:txBody>
      </p:sp>
      <p:graphicFrame>
        <p:nvGraphicFramePr>
          <p:cNvPr id="4" name="Marcador de contenido 3">
            <a:extLst>
              <a:ext uri="{FF2B5EF4-FFF2-40B4-BE49-F238E27FC236}">
                <a16:creationId xmlns:a16="http://schemas.microsoft.com/office/drawing/2014/main" id="{062708A2-AF0A-D0E4-B8C4-7D2CA1EE718B}"/>
              </a:ext>
            </a:extLst>
          </p:cNvPr>
          <p:cNvGraphicFramePr>
            <a:graphicFrameLocks noGrp="1"/>
          </p:cNvGraphicFramePr>
          <p:nvPr>
            <p:ph idx="1"/>
            <p:extLst>
              <p:ext uri="{D42A27DB-BD31-4B8C-83A1-F6EECF244321}">
                <p14:modId xmlns:p14="http://schemas.microsoft.com/office/powerpoint/2010/main" val="2450056374"/>
              </p:ext>
            </p:extLst>
          </p:nvPr>
        </p:nvGraphicFramePr>
        <p:xfrm>
          <a:off x="2259874" y="1802296"/>
          <a:ext cx="9110491" cy="3988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Persona usando una computadora portátil&#10;&#10;Descripción generada automáticamente">
            <a:extLst>
              <a:ext uri="{FF2B5EF4-FFF2-40B4-BE49-F238E27FC236}">
                <a16:creationId xmlns:a16="http://schemas.microsoft.com/office/drawing/2014/main" id="{53223E18-F22D-AE77-59BA-64DAE8BE413A}"/>
              </a:ext>
            </a:extLst>
          </p:cNvPr>
          <p:cNvPicPr>
            <a:picLocks noChangeAspect="1"/>
          </p:cNvPicPr>
          <p:nvPr/>
        </p:nvPicPr>
        <p:blipFill>
          <a:blip r:embed="rId7"/>
          <a:stretch>
            <a:fillRect/>
          </a:stretch>
        </p:blipFill>
        <p:spPr>
          <a:xfrm>
            <a:off x="8315361" y="4940501"/>
            <a:ext cx="3233530" cy="1795272"/>
          </a:xfrm>
          <a:prstGeom prst="rect">
            <a:avLst/>
          </a:prstGeom>
          <a:ln>
            <a:noFill/>
          </a:ln>
          <a:effectLst>
            <a:softEdge rad="112500"/>
          </a:effectLst>
        </p:spPr>
      </p:pic>
    </p:spTree>
    <p:extLst>
      <p:ext uri="{BB962C8B-B14F-4D97-AF65-F5344CB8AC3E}">
        <p14:creationId xmlns:p14="http://schemas.microsoft.com/office/powerpoint/2010/main" val="33427864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96982" y="558795"/>
            <a:ext cx="9107630" cy="1280890"/>
          </a:xfrm>
        </p:spPr>
        <p:txBody>
          <a:bodyPr/>
          <a:lstStyle/>
          <a:p>
            <a:r>
              <a:rPr lang="es-MX" b="1" dirty="0"/>
              <a:t>1. </a:t>
            </a:r>
            <a:r>
              <a:rPr lang="es-MX" b="1" u="sng" dirty="0"/>
              <a:t>Auditoría de cumplimiento financiero </a:t>
            </a:r>
          </a:p>
        </p:txBody>
      </p:sp>
      <p:graphicFrame>
        <p:nvGraphicFramePr>
          <p:cNvPr id="4" name="Marcador de contenido 3">
            <a:extLst>
              <a:ext uri="{FF2B5EF4-FFF2-40B4-BE49-F238E27FC236}">
                <a16:creationId xmlns:a16="http://schemas.microsoft.com/office/drawing/2014/main" id="{B56FA522-3711-2984-A646-8E794093D72B}"/>
              </a:ext>
            </a:extLst>
          </p:cNvPr>
          <p:cNvGraphicFramePr>
            <a:graphicFrameLocks noGrp="1"/>
          </p:cNvGraphicFramePr>
          <p:nvPr>
            <p:ph idx="1"/>
            <p:extLst>
              <p:ext uri="{D42A27DB-BD31-4B8C-83A1-F6EECF244321}">
                <p14:modId xmlns:p14="http://schemas.microsoft.com/office/powerpoint/2010/main" val="564119005"/>
              </p:ext>
            </p:extLst>
          </p:nvPr>
        </p:nvGraphicFramePr>
        <p:xfrm>
          <a:off x="2589212" y="2133599"/>
          <a:ext cx="9107630" cy="2239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D5FADF6E-3205-F983-9D48-AE6CA9048B1F}"/>
              </a:ext>
            </a:extLst>
          </p:cNvPr>
          <p:cNvPicPr>
            <a:picLocks noChangeAspect="1"/>
          </p:cNvPicPr>
          <p:nvPr/>
        </p:nvPicPr>
        <p:blipFill rotWithShape="1">
          <a:blip r:embed="rId7"/>
          <a:srcRect l="20318" r="19320"/>
          <a:stretch/>
        </p:blipFill>
        <p:spPr>
          <a:xfrm>
            <a:off x="8251066" y="4059860"/>
            <a:ext cx="2703444" cy="2239345"/>
          </a:xfrm>
          <a:prstGeom prst="rect">
            <a:avLst/>
          </a:prstGeom>
          <a:ln>
            <a:noFill/>
          </a:ln>
          <a:effectLst>
            <a:outerShdw blurRad="190500" algn="tl" rotWithShape="0">
              <a:srgbClr val="000000">
                <a:alpha val="70000"/>
              </a:srgbClr>
            </a:outerShdw>
          </a:effectLst>
        </p:spPr>
      </p:pic>
      <p:graphicFrame>
        <p:nvGraphicFramePr>
          <p:cNvPr id="3" name="Marcador de contenido 3">
            <a:extLst>
              <a:ext uri="{FF2B5EF4-FFF2-40B4-BE49-F238E27FC236}">
                <a16:creationId xmlns:a16="http://schemas.microsoft.com/office/drawing/2014/main" id="{F2A6C767-F066-DC3D-1516-A5222C3C3654}"/>
              </a:ext>
            </a:extLst>
          </p:cNvPr>
          <p:cNvGraphicFramePr>
            <a:graphicFrameLocks/>
          </p:cNvGraphicFramePr>
          <p:nvPr>
            <p:extLst>
              <p:ext uri="{D42A27DB-BD31-4B8C-83A1-F6EECF244321}">
                <p14:modId xmlns:p14="http://schemas.microsoft.com/office/powerpoint/2010/main" val="1760863683"/>
              </p:ext>
            </p:extLst>
          </p:nvPr>
        </p:nvGraphicFramePr>
        <p:xfrm>
          <a:off x="2589211" y="4460623"/>
          <a:ext cx="5123553" cy="12378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68809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30A7DDCA-F20A-002C-1985-9485F4F3F997}"/>
              </a:ext>
            </a:extLst>
          </p:cNvPr>
          <p:cNvGraphicFramePr/>
          <p:nvPr>
            <p:extLst>
              <p:ext uri="{D42A27DB-BD31-4B8C-83A1-F6EECF244321}">
                <p14:modId xmlns:p14="http://schemas.microsoft.com/office/powerpoint/2010/main" val="2549103875"/>
              </p:ext>
            </p:extLst>
          </p:nvPr>
        </p:nvGraphicFramePr>
        <p:xfrm>
          <a:off x="2021150" y="1576416"/>
          <a:ext cx="8915400" cy="2916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9358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109999295"/>
              </p:ext>
            </p:extLst>
          </p:nvPr>
        </p:nvGraphicFramePr>
        <p:xfrm>
          <a:off x="316832" y="13252"/>
          <a:ext cx="11875168" cy="6462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4779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2. </a:t>
            </a:r>
            <a:r>
              <a:rPr lang="es-MX" sz="4000" b="1" u="sng" dirty="0"/>
              <a:t>Auditoría de desempeño. </a:t>
            </a:r>
            <a:endParaRPr lang="es-MX" b="1" u="sng" dirty="0"/>
          </a:p>
        </p:txBody>
      </p:sp>
      <p:graphicFrame>
        <p:nvGraphicFramePr>
          <p:cNvPr id="4" name="Marcador de contenido 3">
            <a:extLst>
              <a:ext uri="{FF2B5EF4-FFF2-40B4-BE49-F238E27FC236}">
                <a16:creationId xmlns:a16="http://schemas.microsoft.com/office/drawing/2014/main" id="{0579D643-A0EF-C6B7-EEF2-FBED4D50D8F9}"/>
              </a:ext>
            </a:extLst>
          </p:cNvPr>
          <p:cNvGraphicFramePr>
            <a:graphicFrameLocks noGrp="1"/>
          </p:cNvGraphicFramePr>
          <p:nvPr>
            <p:ph idx="1"/>
            <p:extLst>
              <p:ext uri="{D42A27DB-BD31-4B8C-83A1-F6EECF244321}">
                <p14:modId xmlns:p14="http://schemas.microsoft.com/office/powerpoint/2010/main" val="3021792853"/>
              </p:ext>
            </p:extLst>
          </p:nvPr>
        </p:nvGraphicFramePr>
        <p:xfrm>
          <a:off x="2589212" y="2133600"/>
          <a:ext cx="8915400" cy="2504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D289E2CC-4A79-E419-F5A7-39E757767811}"/>
              </a:ext>
            </a:extLst>
          </p:cNvPr>
          <p:cNvPicPr>
            <a:picLocks noChangeAspect="1"/>
          </p:cNvPicPr>
          <p:nvPr/>
        </p:nvPicPr>
        <p:blipFill>
          <a:blip r:embed="rId7"/>
          <a:stretch>
            <a:fillRect/>
          </a:stretch>
        </p:blipFill>
        <p:spPr>
          <a:xfrm>
            <a:off x="3364190" y="4638261"/>
            <a:ext cx="2374830" cy="1899864"/>
          </a:xfrm>
          <a:prstGeom prst="rect">
            <a:avLst/>
          </a:prstGeom>
          <a:ln>
            <a:noFill/>
          </a:ln>
          <a:effectLst>
            <a:softEdge rad="112500"/>
          </a:effectLst>
        </p:spPr>
      </p:pic>
      <p:pic>
        <p:nvPicPr>
          <p:cNvPr id="6" name="Imagen 5">
            <a:extLst>
              <a:ext uri="{FF2B5EF4-FFF2-40B4-BE49-F238E27FC236}">
                <a16:creationId xmlns:a16="http://schemas.microsoft.com/office/drawing/2014/main" id="{2A5557FB-8062-4A67-5120-B70D5FDEE3E8}"/>
              </a:ext>
            </a:extLst>
          </p:cNvPr>
          <p:cNvPicPr>
            <a:picLocks noChangeAspect="1"/>
          </p:cNvPicPr>
          <p:nvPr/>
        </p:nvPicPr>
        <p:blipFill>
          <a:blip r:embed="rId8"/>
          <a:stretch>
            <a:fillRect/>
          </a:stretch>
        </p:blipFill>
        <p:spPr>
          <a:xfrm>
            <a:off x="6567836" y="4547378"/>
            <a:ext cx="3649703" cy="1990747"/>
          </a:xfrm>
          <a:prstGeom prst="rect">
            <a:avLst/>
          </a:prstGeom>
          <a:ln>
            <a:noFill/>
          </a:ln>
          <a:effectLst>
            <a:softEdge rad="112500"/>
          </a:effectLst>
        </p:spPr>
      </p:pic>
    </p:spTree>
    <p:extLst>
      <p:ext uri="{BB962C8B-B14F-4D97-AF65-F5344CB8AC3E}">
        <p14:creationId xmlns:p14="http://schemas.microsoft.com/office/powerpoint/2010/main" val="2806390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86609" y="624110"/>
            <a:ext cx="9727095" cy="1280890"/>
          </a:xfrm>
        </p:spPr>
        <p:txBody>
          <a:bodyPr>
            <a:normAutofit/>
          </a:bodyPr>
          <a:lstStyle/>
          <a:p>
            <a:r>
              <a:rPr lang="es-MX" sz="4000" b="1" dirty="0"/>
              <a:t>Evaluaciones de políticas públicas. </a:t>
            </a:r>
          </a:p>
        </p:txBody>
      </p:sp>
      <p:graphicFrame>
        <p:nvGraphicFramePr>
          <p:cNvPr id="4" name="Marcador de contenido 3">
            <a:extLst>
              <a:ext uri="{FF2B5EF4-FFF2-40B4-BE49-F238E27FC236}">
                <a16:creationId xmlns:a16="http://schemas.microsoft.com/office/drawing/2014/main" id="{92094FDC-80A8-DF56-C891-E1D40DA4FAFC}"/>
              </a:ext>
            </a:extLst>
          </p:cNvPr>
          <p:cNvGraphicFramePr>
            <a:graphicFrameLocks noGrp="1"/>
          </p:cNvGraphicFramePr>
          <p:nvPr>
            <p:ph idx="1"/>
            <p:extLst>
              <p:ext uri="{D42A27DB-BD31-4B8C-83A1-F6EECF244321}">
                <p14:modId xmlns:p14="http://schemas.microsoft.com/office/powerpoint/2010/main" val="3191269834"/>
              </p:ext>
            </p:extLst>
          </p:nvPr>
        </p:nvGraphicFramePr>
        <p:xfrm>
          <a:off x="1828800" y="1630017"/>
          <a:ext cx="9581322" cy="2981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48C850C8-680D-2514-D331-042F87B5C4C4}"/>
              </a:ext>
            </a:extLst>
          </p:cNvPr>
          <p:cNvPicPr>
            <a:picLocks noChangeAspect="1"/>
          </p:cNvPicPr>
          <p:nvPr/>
        </p:nvPicPr>
        <p:blipFill>
          <a:blip r:embed="rId7"/>
          <a:stretch>
            <a:fillRect/>
          </a:stretch>
        </p:blipFill>
        <p:spPr>
          <a:xfrm>
            <a:off x="7101300" y="4793064"/>
            <a:ext cx="3140766" cy="1634180"/>
          </a:xfrm>
          <a:prstGeom prst="rect">
            <a:avLst/>
          </a:prstGeom>
          <a:ln>
            <a:noFill/>
          </a:ln>
          <a:effectLst>
            <a:softEdge rad="112500"/>
          </a:effectLst>
        </p:spPr>
      </p:pic>
      <p:pic>
        <p:nvPicPr>
          <p:cNvPr id="5" name="Imagen 4">
            <a:extLst>
              <a:ext uri="{FF2B5EF4-FFF2-40B4-BE49-F238E27FC236}">
                <a16:creationId xmlns:a16="http://schemas.microsoft.com/office/drawing/2014/main" id="{C99E9C3D-0ACF-A53C-8F3A-F79BAAED2CD0}"/>
              </a:ext>
            </a:extLst>
          </p:cNvPr>
          <p:cNvPicPr>
            <a:picLocks noChangeAspect="1"/>
          </p:cNvPicPr>
          <p:nvPr/>
        </p:nvPicPr>
        <p:blipFill>
          <a:blip r:embed="rId8"/>
          <a:stretch>
            <a:fillRect/>
          </a:stretch>
        </p:blipFill>
        <p:spPr>
          <a:xfrm>
            <a:off x="3049865" y="4865952"/>
            <a:ext cx="3046135" cy="16837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93981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C5F97683-6D32-27B4-AD0E-736B0032AFD3}"/>
              </a:ext>
            </a:extLst>
          </p:cNvPr>
          <p:cNvGraphicFramePr/>
          <p:nvPr>
            <p:extLst>
              <p:ext uri="{D42A27DB-BD31-4B8C-83A1-F6EECF244321}">
                <p14:modId xmlns:p14="http://schemas.microsoft.com/office/powerpoint/2010/main" val="3182655216"/>
              </p:ext>
            </p:extLst>
          </p:nvPr>
        </p:nvGraphicFramePr>
        <p:xfrm>
          <a:off x="2080592" y="2058750"/>
          <a:ext cx="9859618" cy="2234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F3970C27-DD8C-9D20-52E6-2FFDF645F092}"/>
              </a:ext>
            </a:extLst>
          </p:cNvPr>
          <p:cNvPicPr>
            <a:picLocks noChangeAspect="1"/>
          </p:cNvPicPr>
          <p:nvPr/>
        </p:nvPicPr>
        <p:blipFill>
          <a:blip r:embed="rId7"/>
          <a:stretch>
            <a:fillRect/>
          </a:stretch>
        </p:blipFill>
        <p:spPr>
          <a:xfrm>
            <a:off x="1288283" y="4718981"/>
            <a:ext cx="2555081" cy="1425390"/>
          </a:xfrm>
          <a:prstGeom prst="rect">
            <a:avLst/>
          </a:prstGeom>
        </p:spPr>
      </p:pic>
      <p:pic>
        <p:nvPicPr>
          <p:cNvPr id="8" name="Imagen 7">
            <a:extLst>
              <a:ext uri="{FF2B5EF4-FFF2-40B4-BE49-F238E27FC236}">
                <a16:creationId xmlns:a16="http://schemas.microsoft.com/office/drawing/2014/main" id="{F6FFC85D-7158-0CAA-98DF-8A5C42044160}"/>
              </a:ext>
            </a:extLst>
          </p:cNvPr>
          <p:cNvPicPr>
            <a:picLocks noChangeAspect="1"/>
          </p:cNvPicPr>
          <p:nvPr/>
        </p:nvPicPr>
        <p:blipFill>
          <a:blip r:embed="rId8"/>
          <a:stretch>
            <a:fillRect/>
          </a:stretch>
        </p:blipFill>
        <p:spPr>
          <a:xfrm>
            <a:off x="4315908" y="4947568"/>
            <a:ext cx="3913692" cy="949833"/>
          </a:xfrm>
          <a:prstGeom prst="rect">
            <a:avLst/>
          </a:prstGeom>
        </p:spPr>
      </p:pic>
      <p:pic>
        <p:nvPicPr>
          <p:cNvPr id="9" name="Imagen 8">
            <a:extLst>
              <a:ext uri="{FF2B5EF4-FFF2-40B4-BE49-F238E27FC236}">
                <a16:creationId xmlns:a16="http://schemas.microsoft.com/office/drawing/2014/main" id="{1CD7C232-46D1-F6A9-B3AB-FFADD236E277}"/>
              </a:ext>
            </a:extLst>
          </p:cNvPr>
          <p:cNvPicPr>
            <a:picLocks noChangeAspect="1"/>
          </p:cNvPicPr>
          <p:nvPr/>
        </p:nvPicPr>
        <p:blipFill>
          <a:blip r:embed="rId9"/>
          <a:stretch>
            <a:fillRect/>
          </a:stretch>
        </p:blipFill>
        <p:spPr>
          <a:xfrm>
            <a:off x="8702144" y="4988335"/>
            <a:ext cx="2857500" cy="771525"/>
          </a:xfrm>
          <a:prstGeom prst="rect">
            <a:avLst/>
          </a:prstGeom>
        </p:spPr>
      </p:pic>
      <p:pic>
        <p:nvPicPr>
          <p:cNvPr id="10" name="Imagen 9">
            <a:extLst>
              <a:ext uri="{FF2B5EF4-FFF2-40B4-BE49-F238E27FC236}">
                <a16:creationId xmlns:a16="http://schemas.microsoft.com/office/drawing/2014/main" id="{D068A13C-DD6A-9766-1010-1D748722715B}"/>
              </a:ext>
            </a:extLst>
          </p:cNvPr>
          <p:cNvPicPr>
            <a:picLocks noChangeAspect="1"/>
          </p:cNvPicPr>
          <p:nvPr/>
        </p:nvPicPr>
        <p:blipFill>
          <a:blip r:embed="rId10"/>
          <a:stretch>
            <a:fillRect/>
          </a:stretch>
        </p:blipFill>
        <p:spPr>
          <a:xfrm>
            <a:off x="985864" y="704117"/>
            <a:ext cx="2381250" cy="857250"/>
          </a:xfrm>
          <a:prstGeom prst="rect">
            <a:avLst/>
          </a:prstGeom>
        </p:spPr>
      </p:pic>
      <p:pic>
        <p:nvPicPr>
          <p:cNvPr id="11" name="Imagen 10">
            <a:extLst>
              <a:ext uri="{FF2B5EF4-FFF2-40B4-BE49-F238E27FC236}">
                <a16:creationId xmlns:a16="http://schemas.microsoft.com/office/drawing/2014/main" id="{C0A83678-CCA1-A855-D402-3541516265C9}"/>
              </a:ext>
            </a:extLst>
          </p:cNvPr>
          <p:cNvPicPr>
            <a:picLocks noChangeAspect="1"/>
          </p:cNvPicPr>
          <p:nvPr/>
        </p:nvPicPr>
        <p:blipFill>
          <a:blip r:embed="rId11"/>
          <a:stretch>
            <a:fillRect/>
          </a:stretch>
        </p:blipFill>
        <p:spPr>
          <a:xfrm>
            <a:off x="3895845" y="212023"/>
            <a:ext cx="2383036" cy="1841437"/>
          </a:xfrm>
          <a:prstGeom prst="rect">
            <a:avLst/>
          </a:prstGeom>
        </p:spPr>
      </p:pic>
      <p:pic>
        <p:nvPicPr>
          <p:cNvPr id="1026" name="Picture 2" descr="Auditoría Superior de la Ciudad de México - Wikipedia, la enciclopedia libre">
            <a:extLst>
              <a:ext uri="{FF2B5EF4-FFF2-40B4-BE49-F238E27FC236}">
                <a16:creationId xmlns:a16="http://schemas.microsoft.com/office/drawing/2014/main" id="{2EA26A1C-3F1A-8037-AD2B-17512CC4A3C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07612" y="326489"/>
            <a:ext cx="1518361" cy="1494491"/>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D7E7B6A9-3C18-8BCA-D7B5-DC478EEE7DBD}"/>
              </a:ext>
            </a:extLst>
          </p:cNvPr>
          <p:cNvPicPr>
            <a:picLocks noChangeAspect="1"/>
          </p:cNvPicPr>
          <p:nvPr/>
        </p:nvPicPr>
        <p:blipFill>
          <a:blip r:embed="rId13"/>
          <a:stretch>
            <a:fillRect/>
          </a:stretch>
        </p:blipFill>
        <p:spPr>
          <a:xfrm>
            <a:off x="8711876" y="404527"/>
            <a:ext cx="2792631" cy="1396316"/>
          </a:xfrm>
          <a:prstGeom prst="rect">
            <a:avLst/>
          </a:prstGeom>
        </p:spPr>
      </p:pic>
    </p:spTree>
    <p:extLst>
      <p:ext uri="{BB962C8B-B14F-4D97-AF65-F5344CB8AC3E}">
        <p14:creationId xmlns:p14="http://schemas.microsoft.com/office/powerpoint/2010/main" val="3536834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91543" y="836712"/>
            <a:ext cx="9060769" cy="2592288"/>
          </a:xfrm>
        </p:spPr>
        <p:txBody>
          <a:bodyPr/>
          <a:lstStyle/>
          <a:p>
            <a:pPr algn="just"/>
            <a:r>
              <a:rPr lang="es-MX" sz="2000" dirty="0">
                <a:latin typeface="Arial" panose="020B0604020202020204" pitchFamily="34" charset="0"/>
                <a:cs typeface="Arial" panose="020B0604020202020204" pitchFamily="34" charset="0"/>
              </a:rPr>
              <a:t>VI. Revisar la Cuenta Pública del año anterior, con el objeto de evaluar los resultados de la gestión financiera, comprobar si se ha ajustado a los criterios señalados por el Presupuesto y verificar el cumplimiento de los objetivos contenidos en los programas.</a:t>
            </a:r>
          </a:p>
          <a:p>
            <a:pPr marL="45720" indent="0" algn="just">
              <a:buNone/>
            </a:pPr>
            <a:r>
              <a:rPr lang="es-MX" sz="2000" dirty="0">
                <a:latin typeface="Arial" panose="020B0604020202020204" pitchFamily="34" charset="0"/>
                <a:cs typeface="Arial" panose="020B0604020202020204" pitchFamily="34" charset="0"/>
              </a:rPr>
              <a:t>   La revisión de la Cuenta Pública la realizará la Cámara de         Diputados a través de la Auditoría Superior de la Federación…</a:t>
            </a:r>
          </a:p>
          <a:p>
            <a:endParaRPr lang="es-MX"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665" y="3687644"/>
            <a:ext cx="6112092" cy="1900526"/>
          </a:xfrm>
          <a:prstGeom prst="rect">
            <a:avLst/>
          </a:prstGeom>
          <a:ln>
            <a:noFill/>
          </a:ln>
          <a:effectLst>
            <a:softEdge rad="112500"/>
          </a:effectLst>
        </p:spPr>
      </p:pic>
    </p:spTree>
    <p:extLst>
      <p:ext uri="{BB962C8B-B14F-4D97-AF65-F5344CB8AC3E}">
        <p14:creationId xmlns:p14="http://schemas.microsoft.com/office/powerpoint/2010/main" val="28493242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A0CA81-E7B6-0846-F26D-CA5FB1D6EDBE}"/>
              </a:ext>
            </a:extLst>
          </p:cNvPr>
          <p:cNvSpPr>
            <a:spLocks noGrp="1"/>
          </p:cNvSpPr>
          <p:nvPr>
            <p:ph type="title"/>
          </p:nvPr>
        </p:nvSpPr>
        <p:spPr>
          <a:xfrm>
            <a:off x="2076090" y="544597"/>
            <a:ext cx="8911687" cy="1280890"/>
          </a:xfrm>
        </p:spPr>
        <p:txBody>
          <a:bodyPr>
            <a:normAutofit/>
          </a:bodyPr>
          <a:lstStyle/>
          <a:p>
            <a:r>
              <a:rPr lang="es-MX" sz="4000" b="1" dirty="0"/>
              <a:t>¿Qué dice la Constitución?</a:t>
            </a:r>
          </a:p>
        </p:txBody>
      </p:sp>
      <p:sp>
        <p:nvSpPr>
          <p:cNvPr id="3" name="Marcador de contenido 2">
            <a:extLst>
              <a:ext uri="{FF2B5EF4-FFF2-40B4-BE49-F238E27FC236}">
                <a16:creationId xmlns:a16="http://schemas.microsoft.com/office/drawing/2014/main" id="{5F8C4B6F-672B-5440-5706-F4B73DAD0855}"/>
              </a:ext>
            </a:extLst>
          </p:cNvPr>
          <p:cNvSpPr>
            <a:spLocks noGrp="1"/>
          </p:cNvSpPr>
          <p:nvPr>
            <p:ph idx="1"/>
          </p:nvPr>
        </p:nvSpPr>
        <p:spPr>
          <a:xfrm>
            <a:off x="1590260" y="1678056"/>
            <a:ext cx="10283687" cy="4158269"/>
          </a:xfrm>
        </p:spPr>
        <p:txBody>
          <a:bodyPr>
            <a:normAutofit fontScale="70000" lnSpcReduction="20000"/>
          </a:bodyPr>
          <a:lstStyle/>
          <a:p>
            <a:pPr marL="0" indent="0" algn="just">
              <a:lnSpc>
                <a:spcPct val="150000"/>
              </a:lnSpc>
              <a:spcAft>
                <a:spcPts val="800"/>
              </a:spcAft>
              <a:buNone/>
            </a:pPr>
            <a:r>
              <a:rPr lang="es-MX" sz="2300" b="1" dirty="0"/>
              <a:t>Constitución Política de los Estados Unidos Mexicanos</a:t>
            </a:r>
          </a:p>
          <a:p>
            <a:pPr marL="0" indent="0" algn="just">
              <a:lnSpc>
                <a:spcPct val="150000"/>
              </a:lnSpc>
              <a:spcAft>
                <a:spcPts val="800"/>
              </a:spcAft>
              <a:buNone/>
            </a:pPr>
            <a:r>
              <a:rPr lang="es-MX" sz="2300" b="1" i="1" dirty="0"/>
              <a:t>Artículo 116.</a:t>
            </a:r>
          </a:p>
          <a:p>
            <a:pPr marL="0" indent="0" algn="just">
              <a:lnSpc>
                <a:spcPct val="150000"/>
              </a:lnSpc>
              <a:spcAft>
                <a:spcPts val="800"/>
              </a:spcAft>
              <a:buNone/>
            </a:pPr>
            <a:r>
              <a:rPr lang="es-MX" sz="2300" i="1" dirty="0"/>
              <a:t>II. </a:t>
            </a:r>
          </a:p>
          <a:p>
            <a:pPr marL="0" indent="0" algn="just">
              <a:lnSpc>
                <a:spcPct val="150000"/>
              </a:lnSpc>
              <a:spcAft>
                <a:spcPts val="800"/>
              </a:spcAft>
              <a:buNone/>
            </a:pPr>
            <a:r>
              <a:rPr lang="es-MX" sz="2300" b="1" i="1" dirty="0"/>
              <a:t>Las legislaturas de los estados contarán con entidades estatales de fiscalización</a:t>
            </a:r>
            <a:r>
              <a:rPr lang="es-MX" sz="2300" i="1" dirty="0"/>
              <a:t>, las cuales serán órganos con </a:t>
            </a:r>
            <a:r>
              <a:rPr lang="es-MX" sz="2300" b="1" i="1" dirty="0"/>
              <a:t>autonomía técnica y de gestión </a:t>
            </a:r>
            <a:r>
              <a:rPr lang="es-MX" sz="2300" i="1" dirty="0"/>
              <a:t>en el ejercicio de sus atribuciones y </a:t>
            </a:r>
            <a:r>
              <a:rPr lang="es-MX" sz="2300" b="1" i="1" dirty="0"/>
              <a:t>para decidir sobre su organización interna, funcionamiento y resoluciones</a:t>
            </a:r>
            <a:r>
              <a:rPr lang="es-MX" sz="2300" i="1" dirty="0"/>
              <a:t>, en los términos que dispongan sus leyes. La función de fiscalización se desarrollará conforme a los principios de legalidad, imparcialidad y confiabilidad. Asimismo, deberán fiscalizar las acciones de Estados y Municipios en materia de fondos, recursos locales y deuda pública. Los informes de auditoría de las entidades estatales de fiscalización tendrán carácter público.</a:t>
            </a:r>
            <a:endParaRPr lang="es-MX" sz="23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4" name="Imagen 3">
            <a:extLst>
              <a:ext uri="{FF2B5EF4-FFF2-40B4-BE49-F238E27FC236}">
                <a16:creationId xmlns:a16="http://schemas.microsoft.com/office/drawing/2014/main" id="{5B4BF720-0EBE-6AB5-1337-1C45C8E28963}"/>
              </a:ext>
            </a:extLst>
          </p:cNvPr>
          <p:cNvPicPr>
            <a:picLocks noChangeAspect="1"/>
          </p:cNvPicPr>
          <p:nvPr/>
        </p:nvPicPr>
        <p:blipFill>
          <a:blip r:embed="rId2"/>
          <a:stretch>
            <a:fillRect/>
          </a:stretch>
        </p:blipFill>
        <p:spPr>
          <a:xfrm>
            <a:off x="9570917" y="434207"/>
            <a:ext cx="2487698" cy="2487698"/>
          </a:xfrm>
          <a:prstGeom prst="rect">
            <a:avLst/>
          </a:prstGeom>
        </p:spPr>
      </p:pic>
    </p:spTree>
    <p:extLst>
      <p:ext uri="{BB962C8B-B14F-4D97-AF65-F5344CB8AC3E}">
        <p14:creationId xmlns:p14="http://schemas.microsoft.com/office/powerpoint/2010/main" val="16823123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2370E8-919F-EF64-5DF5-91061DD871E4}"/>
              </a:ext>
            </a:extLst>
          </p:cNvPr>
          <p:cNvSpPr>
            <a:spLocks noGrp="1"/>
          </p:cNvSpPr>
          <p:nvPr>
            <p:ph type="title"/>
          </p:nvPr>
        </p:nvSpPr>
        <p:spPr/>
        <p:txBody>
          <a:bodyPr>
            <a:normAutofit/>
          </a:bodyPr>
          <a:lstStyle/>
          <a:p>
            <a:r>
              <a:rPr lang="es-MX" sz="4000" b="1" dirty="0"/>
              <a:t>¿Cómo se interpreta?</a:t>
            </a:r>
          </a:p>
        </p:txBody>
      </p:sp>
      <p:graphicFrame>
        <p:nvGraphicFramePr>
          <p:cNvPr id="4" name="Marcador de contenido 3">
            <a:extLst>
              <a:ext uri="{FF2B5EF4-FFF2-40B4-BE49-F238E27FC236}">
                <a16:creationId xmlns:a16="http://schemas.microsoft.com/office/drawing/2014/main" id="{465A1506-7F31-9D0A-5DF9-64853F586FAE}"/>
              </a:ext>
            </a:extLst>
          </p:cNvPr>
          <p:cNvGraphicFramePr>
            <a:graphicFrameLocks noGrp="1"/>
          </p:cNvGraphicFramePr>
          <p:nvPr>
            <p:ph idx="1"/>
            <p:extLst>
              <p:ext uri="{D42A27DB-BD31-4B8C-83A1-F6EECF244321}">
                <p14:modId xmlns:p14="http://schemas.microsoft.com/office/powerpoint/2010/main" val="2923094788"/>
              </p:ext>
            </p:extLst>
          </p:nvPr>
        </p:nvGraphicFramePr>
        <p:xfrm>
          <a:off x="2337421" y="2133600"/>
          <a:ext cx="8915400" cy="1762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A2A25CF8-765F-4848-ADF1-0552FD3E4CA5}"/>
              </a:ext>
            </a:extLst>
          </p:cNvPr>
          <p:cNvPicPr>
            <a:picLocks noChangeAspect="1"/>
          </p:cNvPicPr>
          <p:nvPr/>
        </p:nvPicPr>
        <p:blipFill>
          <a:blip r:embed="rId7"/>
          <a:stretch>
            <a:fillRect/>
          </a:stretch>
        </p:blipFill>
        <p:spPr>
          <a:xfrm rot="21113138">
            <a:off x="4412973" y="3698987"/>
            <a:ext cx="4341665" cy="31590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375043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70967D-395C-FD80-AEC9-E18F93AFA317}"/>
              </a:ext>
            </a:extLst>
          </p:cNvPr>
          <p:cNvSpPr>
            <a:spLocks noGrp="1"/>
          </p:cNvSpPr>
          <p:nvPr>
            <p:ph type="title"/>
          </p:nvPr>
        </p:nvSpPr>
        <p:spPr/>
        <p:txBody>
          <a:bodyPr/>
          <a:lstStyle/>
          <a:p>
            <a:r>
              <a:rPr lang="es-MX" sz="4000" b="1" dirty="0"/>
              <a:t>Casos de ejemplo: </a:t>
            </a:r>
            <a:br>
              <a:rPr lang="es-MX" dirty="0"/>
            </a:br>
            <a:endParaRPr lang="es-MX" dirty="0"/>
          </a:p>
        </p:txBody>
      </p:sp>
      <p:sp>
        <p:nvSpPr>
          <p:cNvPr id="3" name="Marcador de contenido 2">
            <a:extLst>
              <a:ext uri="{FF2B5EF4-FFF2-40B4-BE49-F238E27FC236}">
                <a16:creationId xmlns:a16="http://schemas.microsoft.com/office/drawing/2014/main" id="{19F13A10-379A-8D8B-D100-714BDC9FA7AF}"/>
              </a:ext>
            </a:extLst>
          </p:cNvPr>
          <p:cNvSpPr>
            <a:spLocks noGrp="1"/>
          </p:cNvSpPr>
          <p:nvPr>
            <p:ph idx="1"/>
          </p:nvPr>
        </p:nvSpPr>
        <p:spPr>
          <a:xfrm>
            <a:off x="1974574" y="1537252"/>
            <a:ext cx="6957391" cy="4505739"/>
          </a:xfrm>
        </p:spPr>
        <p:txBody>
          <a:bodyPr>
            <a:normAutofit lnSpcReduction="10000"/>
          </a:bodyPr>
          <a:lstStyle/>
          <a:p>
            <a:pPr algn="just"/>
            <a:r>
              <a:rPr lang="es-MX" b="1" dirty="0"/>
              <a:t>Estado de México. </a:t>
            </a:r>
          </a:p>
          <a:p>
            <a:pPr marL="0" indent="0" algn="just">
              <a:buNone/>
            </a:pPr>
            <a:r>
              <a:rPr lang="es-MX" dirty="0"/>
              <a:t>La Ley de Fiscalización Superior del Estado de México, describe la Auditoria de Desempeño, como el mecanismo encargado de la revisión de la gestión pública, de los programas y de la congruencia, conforme a los indicadores de los Presupuestos de Egresos aprobados.</a:t>
            </a:r>
          </a:p>
          <a:p>
            <a:pPr marL="0" indent="0" algn="just">
              <a:buNone/>
            </a:pPr>
            <a:r>
              <a:rPr lang="es-MX" dirty="0"/>
              <a:t>No establece dentro de su contenido la existencia de alguna otra modalidad de auditoria. </a:t>
            </a:r>
          </a:p>
          <a:p>
            <a:pPr marL="0" indent="0" algn="just">
              <a:buNone/>
            </a:pPr>
            <a:endParaRPr lang="es-MX" dirty="0"/>
          </a:p>
          <a:p>
            <a:pPr marL="342900" marR="0" lvl="0" indent="-342900" algn="just"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lang="es-MX" b="1" dirty="0"/>
              <a:t>San Luis Potosí. </a:t>
            </a:r>
          </a:p>
          <a:p>
            <a:pPr marL="0" indent="0" algn="just">
              <a:buNone/>
            </a:pPr>
            <a:r>
              <a:rPr lang="es-MX" dirty="0"/>
              <a:t>La Ley de Fiscalización y Rendición de Cuentas del Estado de San Luis Potosí, expone la facultad para la realización de tres tipos de auditoría: la de cumplimiento; la de desempeño; y la de carácter financiero. </a:t>
            </a:r>
          </a:p>
          <a:p>
            <a:pPr marL="0" indent="0">
              <a:buNone/>
            </a:pPr>
            <a:endParaRPr lang="es-MX" dirty="0"/>
          </a:p>
          <a:p>
            <a:endParaRPr lang="es-MX" dirty="0"/>
          </a:p>
        </p:txBody>
      </p:sp>
      <p:pic>
        <p:nvPicPr>
          <p:cNvPr id="4" name="Imagen 3">
            <a:extLst>
              <a:ext uri="{FF2B5EF4-FFF2-40B4-BE49-F238E27FC236}">
                <a16:creationId xmlns:a16="http://schemas.microsoft.com/office/drawing/2014/main" id="{FB8F71A7-60A0-01C7-D406-99B88634E3C8}"/>
              </a:ext>
            </a:extLst>
          </p:cNvPr>
          <p:cNvPicPr>
            <a:picLocks noChangeAspect="1"/>
          </p:cNvPicPr>
          <p:nvPr/>
        </p:nvPicPr>
        <p:blipFill>
          <a:blip r:embed="rId2"/>
          <a:stretch>
            <a:fillRect/>
          </a:stretch>
        </p:blipFill>
        <p:spPr>
          <a:xfrm>
            <a:off x="9316277" y="1304311"/>
            <a:ext cx="2095277" cy="2325757"/>
          </a:xfrm>
          <a:prstGeom prst="rect">
            <a:avLst/>
          </a:prstGeom>
          <a:ln>
            <a:noFill/>
          </a:ln>
          <a:effectLst>
            <a:outerShdw blurRad="190500" algn="tl" rotWithShape="0">
              <a:srgbClr val="000000">
                <a:alpha val="70000"/>
              </a:srgbClr>
            </a:outerShdw>
          </a:effectLst>
        </p:spPr>
      </p:pic>
      <p:pic>
        <p:nvPicPr>
          <p:cNvPr id="5" name="Imagen 4">
            <a:extLst>
              <a:ext uri="{FF2B5EF4-FFF2-40B4-BE49-F238E27FC236}">
                <a16:creationId xmlns:a16="http://schemas.microsoft.com/office/drawing/2014/main" id="{808BB7E5-7D65-983C-E8E7-2B4BA221706C}"/>
              </a:ext>
            </a:extLst>
          </p:cNvPr>
          <p:cNvPicPr>
            <a:picLocks noChangeAspect="1"/>
          </p:cNvPicPr>
          <p:nvPr/>
        </p:nvPicPr>
        <p:blipFill>
          <a:blip r:embed="rId3"/>
          <a:stretch>
            <a:fillRect/>
          </a:stretch>
        </p:blipFill>
        <p:spPr>
          <a:xfrm>
            <a:off x="9378698" y="3790121"/>
            <a:ext cx="1970433" cy="22769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355741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86A23-ED6D-A9A4-94D9-5AF700393151}"/>
              </a:ext>
            </a:extLst>
          </p:cNvPr>
          <p:cNvSpPr>
            <a:spLocks noGrp="1"/>
          </p:cNvSpPr>
          <p:nvPr>
            <p:ph type="title"/>
          </p:nvPr>
        </p:nvSpPr>
        <p:spPr/>
        <p:txBody>
          <a:bodyPr/>
          <a:lstStyle/>
          <a:p>
            <a:r>
              <a:rPr lang="es-MX" b="1" dirty="0"/>
              <a:t>Casos de ejemplo: </a:t>
            </a:r>
          </a:p>
        </p:txBody>
      </p:sp>
      <p:sp>
        <p:nvSpPr>
          <p:cNvPr id="3" name="Marcador de contenido 2">
            <a:extLst>
              <a:ext uri="{FF2B5EF4-FFF2-40B4-BE49-F238E27FC236}">
                <a16:creationId xmlns:a16="http://schemas.microsoft.com/office/drawing/2014/main" id="{DC4EC63A-66EE-AA8E-2ABE-916DAE478403}"/>
              </a:ext>
            </a:extLst>
          </p:cNvPr>
          <p:cNvSpPr>
            <a:spLocks noGrp="1"/>
          </p:cNvSpPr>
          <p:nvPr>
            <p:ph idx="1"/>
          </p:nvPr>
        </p:nvSpPr>
        <p:spPr>
          <a:xfrm>
            <a:off x="2027583" y="1904999"/>
            <a:ext cx="9477029" cy="4137991"/>
          </a:xfrm>
        </p:spPr>
        <p:txBody>
          <a:bodyPr>
            <a:normAutofit lnSpcReduction="10000"/>
          </a:bodyPr>
          <a:lstStyle/>
          <a:p>
            <a:pPr algn="just"/>
            <a:r>
              <a:rPr lang="es-MX" b="1" dirty="0"/>
              <a:t>Veracruz</a:t>
            </a:r>
            <a:r>
              <a:rPr lang="es-MX" dirty="0"/>
              <a:t>. </a:t>
            </a:r>
          </a:p>
          <a:p>
            <a:pPr marL="0" indent="0" algn="just">
              <a:buNone/>
            </a:pPr>
            <a:endParaRPr lang="es-MX" dirty="0"/>
          </a:p>
          <a:p>
            <a:pPr marL="0" indent="0" algn="just">
              <a:buNone/>
            </a:pPr>
            <a:r>
              <a:rPr lang="es-MX" dirty="0"/>
              <a:t>La Ley de Fiscalización Superior y Rendición de Cuentas de Veracruz, en su artículo 2, establece las siguientes auditorias. </a:t>
            </a:r>
          </a:p>
          <a:p>
            <a:pPr marL="0" indent="0" algn="just">
              <a:buNone/>
            </a:pPr>
            <a:r>
              <a:rPr lang="es-MX" dirty="0"/>
              <a:t>•	</a:t>
            </a:r>
            <a:r>
              <a:rPr lang="es-MX" b="1" dirty="0"/>
              <a:t>Auditoría de Legalidad: </a:t>
            </a:r>
            <a:r>
              <a:rPr lang="es-MX" dirty="0"/>
              <a:t>Tiene por objeto revisar, comprobar y verificar que los actos y procedimientos administrativos, y demás actos jurídicos, relativos a la Gestión Financiera, se tramitaron o ejecutaron conforme al principio de legalidad.</a:t>
            </a:r>
          </a:p>
          <a:p>
            <a:pPr marL="0" indent="0" algn="just">
              <a:buNone/>
            </a:pPr>
            <a:r>
              <a:rPr lang="es-MX" dirty="0"/>
              <a:t>•	</a:t>
            </a:r>
            <a:r>
              <a:rPr lang="es-MX" b="1" dirty="0"/>
              <a:t>Auditoría Forense: </a:t>
            </a:r>
            <a:r>
              <a:rPr lang="es-MX" dirty="0"/>
              <a:t>Es una revisión conformada por técnicas multidisciplinarias que tienen como finalidad la revisión de los indicios, procesos, hechos y evidencias para la detección de actos irregulares o delictivos;</a:t>
            </a:r>
          </a:p>
          <a:p>
            <a:pPr marL="0" indent="0" algn="just">
              <a:buNone/>
            </a:pPr>
            <a:r>
              <a:rPr lang="es-MX" dirty="0"/>
              <a:t>•	</a:t>
            </a:r>
            <a:r>
              <a:rPr lang="es-MX" b="1" dirty="0"/>
              <a:t>Auditoría sobre el Desempeño</a:t>
            </a:r>
            <a:r>
              <a:rPr lang="es-MX" dirty="0"/>
              <a:t>: Es la verificación del cumplimiento de los objetivos de los programas estatales y municipales, mediante el cálculo de los resultados obtenidos.</a:t>
            </a:r>
          </a:p>
        </p:txBody>
      </p:sp>
      <p:pic>
        <p:nvPicPr>
          <p:cNvPr id="4" name="Imagen 3">
            <a:extLst>
              <a:ext uri="{FF2B5EF4-FFF2-40B4-BE49-F238E27FC236}">
                <a16:creationId xmlns:a16="http://schemas.microsoft.com/office/drawing/2014/main" id="{ED6F6E4F-EF1B-8CA3-C5D2-F941B476381B}"/>
              </a:ext>
            </a:extLst>
          </p:cNvPr>
          <p:cNvPicPr>
            <a:picLocks noChangeAspect="1"/>
          </p:cNvPicPr>
          <p:nvPr/>
        </p:nvPicPr>
        <p:blipFill>
          <a:blip r:embed="rId2"/>
          <a:stretch>
            <a:fillRect/>
          </a:stretch>
        </p:blipFill>
        <p:spPr>
          <a:xfrm>
            <a:off x="8687143" y="132521"/>
            <a:ext cx="1823863" cy="22640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289803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63E0AE-B5FD-985B-1D62-000592E37FE7}"/>
              </a:ext>
            </a:extLst>
          </p:cNvPr>
          <p:cNvSpPr>
            <a:spLocks noGrp="1"/>
          </p:cNvSpPr>
          <p:nvPr>
            <p:ph type="title"/>
          </p:nvPr>
        </p:nvSpPr>
        <p:spPr/>
        <p:txBody>
          <a:bodyPr>
            <a:normAutofit/>
          </a:bodyPr>
          <a:lstStyle/>
          <a:p>
            <a:r>
              <a:rPr lang="es-MX" sz="4000" b="1" dirty="0"/>
              <a:t>Fuentes de información: </a:t>
            </a:r>
          </a:p>
        </p:txBody>
      </p:sp>
      <p:sp>
        <p:nvSpPr>
          <p:cNvPr id="3" name="Marcador de contenido 2">
            <a:extLst>
              <a:ext uri="{FF2B5EF4-FFF2-40B4-BE49-F238E27FC236}">
                <a16:creationId xmlns:a16="http://schemas.microsoft.com/office/drawing/2014/main" id="{C790876E-3F90-0AAC-02B3-08803DB57E64}"/>
              </a:ext>
            </a:extLst>
          </p:cNvPr>
          <p:cNvSpPr>
            <a:spLocks noGrp="1"/>
          </p:cNvSpPr>
          <p:nvPr>
            <p:ph idx="1"/>
          </p:nvPr>
        </p:nvSpPr>
        <p:spPr>
          <a:xfrm>
            <a:off x="2054087" y="2001078"/>
            <a:ext cx="9450525" cy="3910144"/>
          </a:xfrm>
        </p:spPr>
        <p:txBody>
          <a:bodyPr/>
          <a:lstStyle/>
          <a:p>
            <a:pPr algn="just"/>
            <a:r>
              <a:rPr lang="es-MX" dirty="0">
                <a:solidFill>
                  <a:schemeClr val="tx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TIPOS Y ENFOQUES DE AUDITORÍA, ASF, DISPONIBLE EN</a:t>
            </a:r>
            <a:r>
              <a:rPr lang="es-MX" dirty="0">
                <a:solidFill>
                  <a:schemeClr val="tx1"/>
                </a:solidFill>
                <a:hlinkClick r:id="rId2">
                  <a:extLst>
                    <a:ext uri="{A12FA001-AC4F-418D-AE19-62706E023703}">
                      <ahyp:hlinkClr xmlns:ahyp="http://schemas.microsoft.com/office/drawing/2018/hyperlinkcolor" val="tx"/>
                    </a:ext>
                  </a:extLst>
                </a:hlinkClick>
              </a:rPr>
              <a:t>: </a:t>
            </a:r>
            <a:r>
              <a:rPr lang="es-MX" dirty="0">
                <a:solidFill>
                  <a:srgbClr val="CC9900"/>
                </a:solidFill>
                <a:hlinkClick r:id="rId2">
                  <a:extLst>
                    <a:ext uri="{A12FA001-AC4F-418D-AE19-62706E023703}">
                      <ahyp:hlinkClr xmlns:ahyp="http://schemas.microsoft.com/office/drawing/2018/hyperlinkcolor" val="tx"/>
                    </a:ext>
                  </a:extLst>
                </a:hlinkClick>
              </a:rPr>
              <a:t>https://www.asf.gob.mx/Section/53_Tipos_de_auditorias_desarrolladas</a:t>
            </a:r>
          </a:p>
          <a:p>
            <a:pPr algn="just"/>
            <a:r>
              <a:rPr lang="es-MX" dirty="0">
                <a:solidFill>
                  <a:schemeClr val="tx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PRINCIPIOS FUNDAMENTALES DE AUDITORÍA DEL SECTOR PÚBLICO, INTOSAI, DISPONIBLE EN</a:t>
            </a:r>
            <a:r>
              <a:rPr lang="es-MX" dirty="0">
                <a:solidFill>
                  <a:schemeClr val="tx1"/>
                </a:solidFill>
                <a:hlinkClick r:id="rId2">
                  <a:extLst>
                    <a:ext uri="{A12FA001-AC4F-418D-AE19-62706E023703}">
                      <ahyp:hlinkClr xmlns:ahyp="http://schemas.microsoft.com/office/drawing/2018/hyperlinkcolor" val="tx"/>
                    </a:ext>
                  </a:extLst>
                </a:hlinkClick>
              </a:rPr>
              <a:t>: </a:t>
            </a:r>
            <a:r>
              <a:rPr lang="es-MX" dirty="0">
                <a:solidFill>
                  <a:srgbClr val="CC9900"/>
                </a:solidFill>
                <a:hlinkClick r:id="rId2">
                  <a:extLst>
                    <a:ext uri="{A12FA001-AC4F-418D-AE19-62706E023703}">
                      <ahyp:hlinkClr xmlns:ahyp="http://schemas.microsoft.com/office/drawing/2018/hyperlinkcolor" val="tx"/>
                    </a:ext>
                  </a:extLst>
                </a:hlinkClick>
              </a:rPr>
              <a:t>https://www.intosai.org/fileadmin/downloads/documents/open_access/ISSAI_100_to_400/issai_100/ISSAI_100_es_2019.pdf</a:t>
            </a:r>
          </a:p>
          <a:p>
            <a:pPr algn="just"/>
            <a:r>
              <a:rPr lang="es-MX" u="sng" dirty="0">
                <a:effectLst>
                  <a:outerShdw blurRad="38100" dist="38100" dir="2700000" algn="tl">
                    <a:srgbClr val="000000">
                      <a:alpha val="43137"/>
                    </a:srgbClr>
                  </a:outerShdw>
                </a:effectLst>
              </a:rPr>
              <a:t>DIRECTRICES BÁSICAS PARA LA EVALUACIÓN DE POLÍTICAS PÚBLICAS DE LA AUDITORÍA SUPERIOR DE LA FEDERACIÓN, ASF, DISPONIBLE EN: </a:t>
            </a:r>
            <a:r>
              <a:rPr lang="es-MX" dirty="0">
                <a:solidFill>
                  <a:srgbClr val="CC9900"/>
                </a:solidFill>
                <a:hlinkClick r:id="rId2">
                  <a:extLst>
                    <a:ext uri="{A12FA001-AC4F-418D-AE19-62706E023703}">
                      <ahyp:hlinkClr xmlns:ahyp="http://schemas.microsoft.com/office/drawing/2018/hyperlinkcolor" val="tx"/>
                    </a:ext>
                  </a:extLst>
                </a:hlinkClick>
              </a:rPr>
              <a:t>https://www.intosaicommunity.net/document/good-practice/06%20Directrices%20B%C3%A1sicas%20EPP-ASF_Mexico.pdf</a:t>
            </a:r>
            <a:endParaRPr lang="es-MX" dirty="0"/>
          </a:p>
        </p:txBody>
      </p:sp>
    </p:spTree>
    <p:extLst>
      <p:ext uri="{BB962C8B-B14F-4D97-AF65-F5344CB8AC3E}">
        <p14:creationId xmlns:p14="http://schemas.microsoft.com/office/powerpoint/2010/main" val="6092722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740" r="6740"/>
          <a:stretch>
            <a:fillRect/>
          </a:stretch>
        </p:blipFill>
        <p:spPr>
          <a:xfrm>
            <a:off x="0" y="0"/>
            <a:ext cx="12192000" cy="6858000"/>
          </a:xfrm>
          <a:prstGeom prst="rect">
            <a:avLst/>
          </a:prstGeom>
        </p:spPr>
      </p:pic>
      <p:grpSp>
        <p:nvGrpSpPr>
          <p:cNvPr id="3" name="Group 3"/>
          <p:cNvGrpSpPr/>
          <p:nvPr/>
        </p:nvGrpSpPr>
        <p:grpSpPr>
          <a:xfrm>
            <a:off x="605059" y="0"/>
            <a:ext cx="10981883" cy="6858000"/>
            <a:chOff x="0" y="0"/>
            <a:chExt cx="1016009" cy="634480"/>
          </a:xfrm>
        </p:grpSpPr>
        <p:sp>
          <p:nvSpPr>
            <p:cNvPr id="4" name="Freeform 4"/>
            <p:cNvSpPr/>
            <p:nvPr/>
          </p:nvSpPr>
          <p:spPr>
            <a:xfrm>
              <a:off x="0" y="0"/>
              <a:ext cx="1016009" cy="634480"/>
            </a:xfrm>
            <a:custGeom>
              <a:avLst/>
              <a:gdLst/>
              <a:ahLst/>
              <a:cxnLst/>
              <a:rect l="l" t="t" r="r" b="b"/>
              <a:pathLst>
                <a:path w="1016009" h="634480">
                  <a:moveTo>
                    <a:pt x="203200" y="0"/>
                  </a:moveTo>
                  <a:lnTo>
                    <a:pt x="1016009" y="0"/>
                  </a:lnTo>
                  <a:lnTo>
                    <a:pt x="812809" y="634480"/>
                  </a:lnTo>
                  <a:lnTo>
                    <a:pt x="0" y="634480"/>
                  </a:lnTo>
                  <a:lnTo>
                    <a:pt x="203200" y="0"/>
                  </a:lnTo>
                  <a:close/>
                </a:path>
              </a:pathLst>
            </a:custGeom>
            <a:solidFill>
              <a:srgbClr val="000000">
                <a:alpha val="74902"/>
              </a:srgbClr>
            </a:solidFill>
          </p:spPr>
        </p:sp>
        <p:sp>
          <p:nvSpPr>
            <p:cNvPr id="5" name="TextBox 5"/>
            <p:cNvSpPr txBox="1"/>
            <p:nvPr/>
          </p:nvSpPr>
          <p:spPr>
            <a:xfrm>
              <a:off x="101600" y="19050"/>
              <a:ext cx="609600" cy="590550"/>
            </a:xfrm>
            <a:prstGeom prst="rect">
              <a:avLst/>
            </a:prstGeom>
          </p:spPr>
          <p:txBody>
            <a:bodyPr lIns="33867" tIns="33867" rIns="33867" bIns="33867" rtlCol="0" anchor="ctr"/>
            <a:lstStyle/>
            <a:p>
              <a:pPr algn="ctr" defTabSz="609630">
                <a:lnSpc>
                  <a:spcPts val="1507"/>
                </a:lnSpc>
              </a:pPr>
              <a:endParaRPr sz="1200">
                <a:solidFill>
                  <a:prstClr val="black"/>
                </a:solidFill>
                <a:latin typeface="Calibri"/>
              </a:endParaRPr>
            </a:p>
          </p:txBody>
        </p:sp>
      </p:grpSp>
      <p:sp>
        <p:nvSpPr>
          <p:cNvPr id="6" name="AutoShape 6"/>
          <p:cNvSpPr/>
          <p:nvPr/>
        </p:nvSpPr>
        <p:spPr>
          <a:xfrm rot="-4329859">
            <a:off x="-638575" y="5106987"/>
            <a:ext cx="3585445" cy="0"/>
          </a:xfrm>
          <a:prstGeom prst="line">
            <a:avLst/>
          </a:prstGeom>
          <a:ln w="85725" cap="rnd">
            <a:solidFill>
              <a:srgbClr val="E6950A"/>
            </a:solidFill>
            <a:prstDash val="solid"/>
            <a:headEnd type="none" w="sm" len="sm"/>
            <a:tailEnd type="none" w="sm" len="sm"/>
          </a:ln>
        </p:spPr>
      </p:sp>
      <p:sp>
        <p:nvSpPr>
          <p:cNvPr id="7" name="AutoShape 7"/>
          <p:cNvSpPr/>
          <p:nvPr/>
        </p:nvSpPr>
        <p:spPr>
          <a:xfrm rot="-4329859">
            <a:off x="9822986" y="657225"/>
            <a:ext cx="3585445" cy="0"/>
          </a:xfrm>
          <a:prstGeom prst="line">
            <a:avLst/>
          </a:prstGeom>
          <a:ln w="85725" cap="rnd">
            <a:solidFill>
              <a:srgbClr val="E6950A"/>
            </a:solidFill>
            <a:prstDash val="solid"/>
            <a:headEnd type="none" w="sm" len="sm"/>
            <a:tailEnd type="none" w="sm" len="sm"/>
          </a:ln>
        </p:spPr>
      </p:sp>
      <p:sp>
        <p:nvSpPr>
          <p:cNvPr id="8" name="AutoShape 8"/>
          <p:cNvSpPr/>
          <p:nvPr/>
        </p:nvSpPr>
        <p:spPr>
          <a:xfrm rot="-4329859">
            <a:off x="7655853" y="7599177"/>
            <a:ext cx="3585445" cy="0"/>
          </a:xfrm>
          <a:prstGeom prst="line">
            <a:avLst/>
          </a:prstGeom>
          <a:ln w="85725" cap="rnd">
            <a:solidFill>
              <a:schemeClr val="bg1">
                <a:lumMod val="95000"/>
              </a:schemeClr>
            </a:solidFill>
            <a:prstDash val="solid"/>
            <a:headEnd type="none" w="sm" len="sm"/>
            <a:tailEnd type="none" w="sm" len="sm"/>
          </a:ln>
        </p:spPr>
      </p:sp>
      <p:sp>
        <p:nvSpPr>
          <p:cNvPr id="9" name="AutoShape 9"/>
          <p:cNvSpPr/>
          <p:nvPr/>
        </p:nvSpPr>
        <p:spPr>
          <a:xfrm rot="-4329859">
            <a:off x="-1106923" y="5725681"/>
            <a:ext cx="3585445" cy="0"/>
          </a:xfrm>
          <a:prstGeom prst="line">
            <a:avLst/>
          </a:prstGeom>
          <a:ln w="85725" cap="rnd">
            <a:solidFill>
              <a:schemeClr val="bg1">
                <a:lumMod val="95000"/>
              </a:schemeClr>
            </a:solidFill>
            <a:prstDash val="solid"/>
            <a:headEnd type="none" w="sm" len="sm"/>
            <a:tailEnd type="none" w="sm" len="sm"/>
          </a:ln>
        </p:spPr>
      </p:sp>
      <p:sp>
        <p:nvSpPr>
          <p:cNvPr id="10" name="AutoShape 10"/>
          <p:cNvSpPr/>
          <p:nvPr/>
        </p:nvSpPr>
        <p:spPr>
          <a:xfrm rot="-4329859">
            <a:off x="9354639" y="1275919"/>
            <a:ext cx="3585445" cy="0"/>
          </a:xfrm>
          <a:prstGeom prst="line">
            <a:avLst/>
          </a:prstGeom>
          <a:ln w="85725" cap="rnd">
            <a:solidFill>
              <a:schemeClr val="bg1">
                <a:lumMod val="95000"/>
              </a:schemeClr>
            </a:solidFill>
            <a:prstDash val="solid"/>
            <a:headEnd type="none" w="sm" len="sm"/>
            <a:tailEnd type="none" w="sm" len="sm"/>
          </a:ln>
        </p:spPr>
      </p:sp>
      <p:sp>
        <p:nvSpPr>
          <p:cNvPr id="11" name="AutoShape 11"/>
          <p:cNvSpPr/>
          <p:nvPr/>
        </p:nvSpPr>
        <p:spPr>
          <a:xfrm rot="-4329859">
            <a:off x="7655853" y="6665893"/>
            <a:ext cx="3585445" cy="0"/>
          </a:xfrm>
          <a:prstGeom prst="line">
            <a:avLst/>
          </a:prstGeom>
          <a:ln w="85725" cap="rnd">
            <a:solidFill>
              <a:srgbClr val="E6950A"/>
            </a:solidFill>
            <a:prstDash val="solid"/>
            <a:headEnd type="none" w="sm" len="sm"/>
            <a:tailEnd type="none" w="sm" len="sm"/>
          </a:ln>
        </p:spPr>
      </p:sp>
      <p:sp>
        <p:nvSpPr>
          <p:cNvPr id="12" name="AutoShape 12"/>
          <p:cNvSpPr/>
          <p:nvPr/>
        </p:nvSpPr>
        <p:spPr>
          <a:xfrm rot="-4329859">
            <a:off x="1168612" y="-506758"/>
            <a:ext cx="3585445" cy="0"/>
          </a:xfrm>
          <a:prstGeom prst="line">
            <a:avLst/>
          </a:prstGeom>
          <a:ln w="85725" cap="rnd">
            <a:solidFill>
              <a:schemeClr val="bg1">
                <a:lumMod val="95000"/>
              </a:schemeClr>
            </a:solidFill>
            <a:prstDash val="solid"/>
            <a:headEnd type="none" w="sm" len="sm"/>
            <a:tailEnd type="none" w="sm" len="sm"/>
          </a:ln>
        </p:spPr>
      </p:sp>
      <p:sp>
        <p:nvSpPr>
          <p:cNvPr id="13" name="AutoShape 13"/>
          <p:cNvSpPr/>
          <p:nvPr/>
        </p:nvSpPr>
        <p:spPr>
          <a:xfrm rot="-4329859">
            <a:off x="1042776" y="-1058090"/>
            <a:ext cx="3585445" cy="0"/>
          </a:xfrm>
          <a:prstGeom prst="line">
            <a:avLst/>
          </a:prstGeom>
          <a:ln w="85725" cap="rnd">
            <a:solidFill>
              <a:srgbClr val="E6950A"/>
            </a:solidFill>
            <a:prstDash val="solid"/>
            <a:headEnd type="none" w="sm" len="sm"/>
            <a:tailEnd type="none" w="sm" len="sm"/>
          </a:ln>
        </p:spPr>
      </p:sp>
      <p:sp>
        <p:nvSpPr>
          <p:cNvPr id="16" name="TextBox 16"/>
          <p:cNvSpPr txBox="1"/>
          <p:nvPr/>
        </p:nvSpPr>
        <p:spPr>
          <a:xfrm>
            <a:off x="1540912" y="4221178"/>
            <a:ext cx="8483954" cy="951030"/>
          </a:xfrm>
          <a:prstGeom prst="rect">
            <a:avLst/>
          </a:prstGeom>
        </p:spPr>
        <p:txBody>
          <a:bodyPr lIns="0" tIns="0" rIns="0" bIns="0" rtlCol="0" anchor="t">
            <a:spAutoFit/>
          </a:bodyPr>
          <a:lstStyle/>
          <a:p>
            <a:pPr algn="ctr" defTabSz="609630">
              <a:lnSpc>
                <a:spcPts val="7200"/>
              </a:lnSpc>
            </a:pPr>
            <a:r>
              <a:rPr lang="en-US" sz="7200" b="1" dirty="0">
                <a:solidFill>
                  <a:srgbClr val="FFFFFF"/>
                </a:solidFill>
                <a:latin typeface="Poppins"/>
              </a:rPr>
              <a:t>NORMAS INTOSAI</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535745" y="1029267"/>
            <a:ext cx="6395398" cy="4976427"/>
          </a:xfrm>
          <a:prstGeom prst="rect">
            <a:avLst/>
          </a:prstGeom>
        </p:spPr>
        <p:txBody>
          <a:bodyPr lIns="0" tIns="0" rIns="0" bIns="0" rtlCol="0" anchor="t">
            <a:spAutoFit/>
          </a:bodyPr>
          <a:lstStyle/>
          <a:p>
            <a:pPr algn="just" defTabSz="609630">
              <a:lnSpc>
                <a:spcPts val="2600"/>
              </a:lnSpc>
            </a:pPr>
            <a:r>
              <a:rPr lang="en-US" sz="2000">
                <a:solidFill>
                  <a:srgbClr val="000000"/>
                </a:solidFill>
                <a:latin typeface="Clear Sans Regular"/>
              </a:rPr>
              <a:t>Las normas profesionales son el conjunto de disposiciones que determinan los principios de actuación que rigen a los organismos auditores, los prerrequisitos para el correcto funcionamiento de los organismos auditores, los principios de auditoría fundamentales, las directrices de revisión, y los criterios para la conducta de sus integrantes. Su adopción es necesaria para garantizar que el desempeño y productos de los organismos auditores sean consistentes, de alta calidad y conforme a las mejores prácticas. En este sentido, es importante el trabajo de los organismos internacionales fijadores de normas, cuya labor garantiza la aplicabilidad y revisión periódica de los criterios de auditoría, asegurando que no sean modificados arbitrariamente. </a:t>
            </a:r>
          </a:p>
        </p:txBody>
      </p:sp>
      <p:sp>
        <p:nvSpPr>
          <p:cNvPr id="3" name="AutoShape 3"/>
          <p:cNvSpPr/>
          <p:nvPr/>
        </p:nvSpPr>
        <p:spPr>
          <a:xfrm>
            <a:off x="5535745" y="6369024"/>
            <a:ext cx="6395398" cy="0"/>
          </a:xfrm>
          <a:prstGeom prst="line">
            <a:avLst/>
          </a:prstGeom>
          <a:ln w="19050" cap="flat">
            <a:solidFill>
              <a:srgbClr val="BDC2C5"/>
            </a:solidFill>
            <a:prstDash val="solid"/>
            <a:headEnd type="none" w="sm" len="sm"/>
            <a:tailEnd type="none" w="sm" len="sm"/>
          </a:ln>
        </p:spPr>
      </p:sp>
      <p:grpSp>
        <p:nvGrpSpPr>
          <p:cNvPr id="4" name="Group 4"/>
          <p:cNvGrpSpPr>
            <a:grpSpLocks noChangeAspect="1"/>
          </p:cNvGrpSpPr>
          <p:nvPr/>
        </p:nvGrpSpPr>
        <p:grpSpPr>
          <a:xfrm rot="-10800000">
            <a:off x="-230470" y="-36467"/>
            <a:ext cx="5766215" cy="6894467"/>
            <a:chOff x="0" y="0"/>
            <a:chExt cx="8603361" cy="10286746"/>
          </a:xfrm>
        </p:grpSpPr>
        <p:sp>
          <p:nvSpPr>
            <p:cNvPr id="5" name="Freeform 5"/>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stretch>
                <a:fillRect l="-39731" r="-39731"/>
              </a:stretch>
            </a:blipFill>
          </p:spPr>
        </p:sp>
      </p:grpSp>
      <p:sp>
        <p:nvSpPr>
          <p:cNvPr id="6" name="AutoShape 6"/>
          <p:cNvSpPr/>
          <p:nvPr/>
        </p:nvSpPr>
        <p:spPr>
          <a:xfrm rot="-4673811">
            <a:off x="2637056" y="5102247"/>
            <a:ext cx="3518317" cy="0"/>
          </a:xfrm>
          <a:prstGeom prst="line">
            <a:avLst/>
          </a:prstGeom>
          <a:ln w="85725" cap="rnd">
            <a:solidFill>
              <a:srgbClr val="E6950A"/>
            </a:solidFill>
            <a:prstDash val="solid"/>
            <a:headEnd type="none" w="sm" len="sm"/>
            <a:tailEnd type="none" w="sm" len="sm"/>
          </a:ln>
        </p:spPr>
      </p:sp>
      <p:sp>
        <p:nvSpPr>
          <p:cNvPr id="7" name="AutoShape 7"/>
          <p:cNvSpPr/>
          <p:nvPr/>
        </p:nvSpPr>
        <p:spPr>
          <a:xfrm rot="-4673811">
            <a:off x="2804838" y="5875443"/>
            <a:ext cx="3518317" cy="0"/>
          </a:xfrm>
          <a:prstGeom prst="line">
            <a:avLst/>
          </a:prstGeom>
          <a:ln w="85725" cap="rnd">
            <a:solidFill>
              <a:srgbClr val="E6950A"/>
            </a:solidFill>
            <a:prstDash val="solid"/>
            <a:headEnd type="none" w="sm" len="sm"/>
            <a:tailEnd type="none" w="sm" len="sm"/>
          </a:ln>
        </p:spPr>
      </p:sp>
      <p:sp>
        <p:nvSpPr>
          <p:cNvPr id="8" name="AutoShape 8"/>
          <p:cNvSpPr/>
          <p:nvPr/>
        </p:nvSpPr>
        <p:spPr>
          <a:xfrm rot="-4673811">
            <a:off x="3914656" y="-653082"/>
            <a:ext cx="3518317" cy="0"/>
          </a:xfrm>
          <a:prstGeom prst="line">
            <a:avLst/>
          </a:prstGeom>
          <a:ln w="85725" cap="rnd">
            <a:solidFill>
              <a:srgbClr val="E6950A"/>
            </a:solidFill>
            <a:prstDash val="solid"/>
            <a:headEnd type="none" w="sm" len="sm"/>
            <a:tailEnd type="none" w="sm" len="sm"/>
          </a:ln>
        </p:spPr>
      </p:sp>
      <p:grpSp>
        <p:nvGrpSpPr>
          <p:cNvPr id="9" name="Group 9"/>
          <p:cNvGrpSpPr/>
          <p:nvPr/>
        </p:nvGrpSpPr>
        <p:grpSpPr>
          <a:xfrm>
            <a:off x="-1172058" y="429157"/>
            <a:ext cx="6053959" cy="6165920"/>
            <a:chOff x="0" y="0"/>
            <a:chExt cx="1035112" cy="1054255"/>
          </a:xfrm>
        </p:grpSpPr>
        <p:sp>
          <p:nvSpPr>
            <p:cNvPr id="10" name="Freeform 10"/>
            <p:cNvSpPr/>
            <p:nvPr/>
          </p:nvSpPr>
          <p:spPr>
            <a:xfrm>
              <a:off x="0" y="0"/>
              <a:ext cx="1035112" cy="1054255"/>
            </a:xfrm>
            <a:custGeom>
              <a:avLst/>
              <a:gdLst/>
              <a:ahLst/>
              <a:cxnLst/>
              <a:rect l="l" t="t" r="r" b="b"/>
              <a:pathLst>
                <a:path w="1035112" h="1054255">
                  <a:moveTo>
                    <a:pt x="203200" y="0"/>
                  </a:moveTo>
                  <a:lnTo>
                    <a:pt x="1035112" y="0"/>
                  </a:lnTo>
                  <a:lnTo>
                    <a:pt x="831912" y="1054255"/>
                  </a:lnTo>
                  <a:lnTo>
                    <a:pt x="0" y="1054255"/>
                  </a:lnTo>
                  <a:lnTo>
                    <a:pt x="203200" y="0"/>
                  </a:lnTo>
                  <a:close/>
                </a:path>
              </a:pathLst>
            </a:custGeom>
            <a:solidFill>
              <a:srgbClr val="000000">
                <a:alpha val="72941"/>
              </a:srgbClr>
            </a:solidFill>
          </p:spPr>
        </p:sp>
        <p:sp>
          <p:nvSpPr>
            <p:cNvPr id="11" name="TextBox 11"/>
            <p:cNvSpPr txBox="1"/>
            <p:nvPr/>
          </p:nvSpPr>
          <p:spPr>
            <a:xfrm>
              <a:off x="101600" y="19050"/>
              <a:ext cx="609600" cy="590550"/>
            </a:xfrm>
            <a:prstGeom prst="rect">
              <a:avLst/>
            </a:prstGeom>
          </p:spPr>
          <p:txBody>
            <a:bodyPr lIns="33867" tIns="33867" rIns="33867" bIns="33867" rtlCol="0" anchor="ctr"/>
            <a:lstStyle/>
            <a:p>
              <a:pPr algn="ctr" defTabSz="609630">
                <a:lnSpc>
                  <a:spcPts val="1507"/>
                </a:lnSpc>
              </a:pPr>
              <a:endParaRPr sz="1200">
                <a:solidFill>
                  <a:prstClr val="black"/>
                </a:solidFill>
                <a:latin typeface="Calibri"/>
              </a:endParaRPr>
            </a:p>
          </p:txBody>
        </p:sp>
      </p:grpSp>
      <p:sp>
        <p:nvSpPr>
          <p:cNvPr id="12" name="TextBox 12"/>
          <p:cNvSpPr txBox="1"/>
          <p:nvPr/>
        </p:nvSpPr>
        <p:spPr>
          <a:xfrm>
            <a:off x="328536" y="2878037"/>
            <a:ext cx="3838674" cy="718145"/>
          </a:xfrm>
          <a:prstGeom prst="rect">
            <a:avLst/>
          </a:prstGeom>
        </p:spPr>
        <p:txBody>
          <a:bodyPr lIns="0" tIns="0" rIns="0" bIns="0" rtlCol="0" anchor="t">
            <a:spAutoFit/>
          </a:bodyPr>
          <a:lstStyle/>
          <a:p>
            <a:pPr defTabSz="609630">
              <a:lnSpc>
                <a:spcPts val="5602"/>
              </a:lnSpc>
            </a:pPr>
            <a:r>
              <a:rPr lang="en-US" sz="4668">
                <a:solidFill>
                  <a:srgbClr val="FFFFFF"/>
                </a:solidFill>
                <a:latin typeface="Poppins"/>
              </a:rPr>
              <a:t>Introducción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535745" y="1689667"/>
            <a:ext cx="6395398" cy="3642728"/>
          </a:xfrm>
          <a:prstGeom prst="rect">
            <a:avLst/>
          </a:prstGeom>
        </p:spPr>
        <p:txBody>
          <a:bodyPr lIns="0" tIns="0" rIns="0" bIns="0" rtlCol="0" anchor="t">
            <a:spAutoFit/>
          </a:bodyPr>
          <a:lstStyle/>
          <a:p>
            <a:pPr algn="just" defTabSz="609630">
              <a:lnSpc>
                <a:spcPts val="2600"/>
              </a:lnSpc>
            </a:pPr>
            <a:r>
              <a:rPr lang="en-US" sz="2000">
                <a:solidFill>
                  <a:srgbClr val="000000"/>
                </a:solidFill>
                <a:latin typeface="Clear Sans Regular"/>
              </a:rPr>
              <a:t>A propósito, un organismo emisor de normas para la auditoría del sector público es la Organización Internacional de las Entidades Fiscalizadoras Superiores (INTOSAI), en la cual participa activamente la Auditoría Superior de la Federación. La puesta en marcha del Sistema Nacional de Fiscalización (SNF) es relevante para fortalecer a la auditoría gubernamental, pues contribuye a la consolidación de una sociedad democrática en la que impere la rendición de cuentas, la transparencia, la responsabilidad institucional y la preservación del interés público. </a:t>
            </a:r>
          </a:p>
        </p:txBody>
      </p:sp>
      <p:sp>
        <p:nvSpPr>
          <p:cNvPr id="3" name="AutoShape 3"/>
          <p:cNvSpPr/>
          <p:nvPr/>
        </p:nvSpPr>
        <p:spPr>
          <a:xfrm>
            <a:off x="5535745" y="6369024"/>
            <a:ext cx="6395398" cy="0"/>
          </a:xfrm>
          <a:prstGeom prst="line">
            <a:avLst/>
          </a:prstGeom>
          <a:ln w="19050" cap="flat">
            <a:solidFill>
              <a:srgbClr val="BDC2C5"/>
            </a:solidFill>
            <a:prstDash val="solid"/>
            <a:headEnd type="none" w="sm" len="sm"/>
            <a:tailEnd type="none" w="sm" len="sm"/>
          </a:ln>
        </p:spPr>
      </p:sp>
      <p:grpSp>
        <p:nvGrpSpPr>
          <p:cNvPr id="4" name="Group 4"/>
          <p:cNvGrpSpPr>
            <a:grpSpLocks noChangeAspect="1"/>
          </p:cNvGrpSpPr>
          <p:nvPr/>
        </p:nvGrpSpPr>
        <p:grpSpPr>
          <a:xfrm rot="-10800000">
            <a:off x="-230470" y="-36467"/>
            <a:ext cx="5766215" cy="6894467"/>
            <a:chOff x="0" y="0"/>
            <a:chExt cx="8603361" cy="10286746"/>
          </a:xfrm>
        </p:grpSpPr>
        <p:sp>
          <p:nvSpPr>
            <p:cNvPr id="5" name="Freeform 5"/>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stretch>
                <a:fillRect l="-39731" r="-39731"/>
              </a:stretch>
            </a:blipFill>
          </p:spPr>
        </p:sp>
      </p:grpSp>
      <p:sp>
        <p:nvSpPr>
          <p:cNvPr id="6" name="AutoShape 6"/>
          <p:cNvSpPr/>
          <p:nvPr/>
        </p:nvSpPr>
        <p:spPr>
          <a:xfrm rot="-4673811">
            <a:off x="2637056" y="5102247"/>
            <a:ext cx="3518317" cy="0"/>
          </a:xfrm>
          <a:prstGeom prst="line">
            <a:avLst/>
          </a:prstGeom>
          <a:ln w="85725" cap="rnd">
            <a:solidFill>
              <a:srgbClr val="E6950A"/>
            </a:solidFill>
            <a:prstDash val="solid"/>
            <a:headEnd type="none" w="sm" len="sm"/>
            <a:tailEnd type="none" w="sm" len="sm"/>
          </a:ln>
        </p:spPr>
      </p:sp>
      <p:sp>
        <p:nvSpPr>
          <p:cNvPr id="7" name="AutoShape 7"/>
          <p:cNvSpPr/>
          <p:nvPr/>
        </p:nvSpPr>
        <p:spPr>
          <a:xfrm rot="-4673811">
            <a:off x="2804838" y="5875443"/>
            <a:ext cx="3518317" cy="0"/>
          </a:xfrm>
          <a:prstGeom prst="line">
            <a:avLst/>
          </a:prstGeom>
          <a:ln w="85725" cap="rnd">
            <a:solidFill>
              <a:srgbClr val="E6950A"/>
            </a:solidFill>
            <a:prstDash val="solid"/>
            <a:headEnd type="none" w="sm" len="sm"/>
            <a:tailEnd type="none" w="sm" len="sm"/>
          </a:ln>
        </p:spPr>
      </p:sp>
      <p:sp>
        <p:nvSpPr>
          <p:cNvPr id="8" name="AutoShape 8"/>
          <p:cNvSpPr/>
          <p:nvPr/>
        </p:nvSpPr>
        <p:spPr>
          <a:xfrm rot="-4673811">
            <a:off x="3914656" y="-653082"/>
            <a:ext cx="3518317" cy="0"/>
          </a:xfrm>
          <a:prstGeom prst="line">
            <a:avLst/>
          </a:prstGeom>
          <a:ln w="85725" cap="rnd">
            <a:solidFill>
              <a:srgbClr val="E6950A"/>
            </a:solidFill>
            <a:prstDash val="solid"/>
            <a:headEnd type="none" w="sm" len="sm"/>
            <a:tailEnd type="none" w="sm" len="sm"/>
          </a:ln>
        </p:spPr>
      </p:sp>
      <p:grpSp>
        <p:nvGrpSpPr>
          <p:cNvPr id="9" name="Group 9"/>
          <p:cNvGrpSpPr/>
          <p:nvPr/>
        </p:nvGrpSpPr>
        <p:grpSpPr>
          <a:xfrm>
            <a:off x="-1172058" y="429157"/>
            <a:ext cx="6053959" cy="6165920"/>
            <a:chOff x="0" y="0"/>
            <a:chExt cx="1035112" cy="1054255"/>
          </a:xfrm>
        </p:grpSpPr>
        <p:sp>
          <p:nvSpPr>
            <p:cNvPr id="10" name="Freeform 10"/>
            <p:cNvSpPr/>
            <p:nvPr/>
          </p:nvSpPr>
          <p:spPr>
            <a:xfrm>
              <a:off x="0" y="0"/>
              <a:ext cx="1035112" cy="1054255"/>
            </a:xfrm>
            <a:custGeom>
              <a:avLst/>
              <a:gdLst/>
              <a:ahLst/>
              <a:cxnLst/>
              <a:rect l="l" t="t" r="r" b="b"/>
              <a:pathLst>
                <a:path w="1035112" h="1054255">
                  <a:moveTo>
                    <a:pt x="203200" y="0"/>
                  </a:moveTo>
                  <a:lnTo>
                    <a:pt x="1035112" y="0"/>
                  </a:lnTo>
                  <a:lnTo>
                    <a:pt x="831912" y="1054255"/>
                  </a:lnTo>
                  <a:lnTo>
                    <a:pt x="0" y="1054255"/>
                  </a:lnTo>
                  <a:lnTo>
                    <a:pt x="203200" y="0"/>
                  </a:lnTo>
                  <a:close/>
                </a:path>
              </a:pathLst>
            </a:custGeom>
            <a:solidFill>
              <a:srgbClr val="000000">
                <a:alpha val="72941"/>
              </a:srgbClr>
            </a:solidFill>
          </p:spPr>
        </p:sp>
        <p:sp>
          <p:nvSpPr>
            <p:cNvPr id="11" name="TextBox 11"/>
            <p:cNvSpPr txBox="1"/>
            <p:nvPr/>
          </p:nvSpPr>
          <p:spPr>
            <a:xfrm>
              <a:off x="101600" y="19050"/>
              <a:ext cx="609600" cy="590550"/>
            </a:xfrm>
            <a:prstGeom prst="rect">
              <a:avLst/>
            </a:prstGeom>
          </p:spPr>
          <p:txBody>
            <a:bodyPr lIns="33867" tIns="33867" rIns="33867" bIns="33867" rtlCol="0" anchor="ctr"/>
            <a:lstStyle/>
            <a:p>
              <a:pPr algn="ctr" defTabSz="609630">
                <a:lnSpc>
                  <a:spcPts val="1507"/>
                </a:lnSpc>
              </a:pPr>
              <a:endParaRPr sz="1200">
                <a:solidFill>
                  <a:prstClr val="black"/>
                </a:solidFill>
                <a:latin typeface="Calibri"/>
              </a:endParaRPr>
            </a:p>
          </p:txBody>
        </p:sp>
      </p:grpSp>
      <p:sp>
        <p:nvSpPr>
          <p:cNvPr id="12" name="TextBox 12"/>
          <p:cNvSpPr txBox="1"/>
          <p:nvPr/>
        </p:nvSpPr>
        <p:spPr>
          <a:xfrm>
            <a:off x="328536" y="2878037"/>
            <a:ext cx="3838674" cy="718145"/>
          </a:xfrm>
          <a:prstGeom prst="rect">
            <a:avLst/>
          </a:prstGeom>
        </p:spPr>
        <p:txBody>
          <a:bodyPr lIns="0" tIns="0" rIns="0" bIns="0" rtlCol="0" anchor="t">
            <a:spAutoFit/>
          </a:bodyPr>
          <a:lstStyle/>
          <a:p>
            <a:pPr defTabSz="609630">
              <a:lnSpc>
                <a:spcPts val="5602"/>
              </a:lnSpc>
            </a:pPr>
            <a:r>
              <a:rPr lang="en-US" sz="4668">
                <a:solidFill>
                  <a:srgbClr val="FFFFFF"/>
                </a:solidFill>
                <a:latin typeface="Poppins"/>
              </a:rPr>
              <a:t>Introducción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80165" y="646456"/>
            <a:ext cx="5932007" cy="881203"/>
          </a:xfrm>
          <a:prstGeom prst="rect">
            <a:avLst/>
          </a:prstGeom>
        </p:spPr>
        <p:txBody>
          <a:bodyPr lIns="0" tIns="0" rIns="0" bIns="0" rtlCol="0" anchor="t">
            <a:spAutoFit/>
          </a:bodyPr>
          <a:lstStyle/>
          <a:p>
            <a:pPr defTabSz="609630">
              <a:lnSpc>
                <a:spcPts val="3466"/>
              </a:lnSpc>
            </a:pPr>
            <a:r>
              <a:rPr lang="en-US" sz="2666" dirty="0">
                <a:latin typeface="Poppins Bold"/>
              </a:rPr>
              <a:t>Para </a:t>
            </a:r>
            <a:r>
              <a:rPr lang="en-US" sz="2666" dirty="0" err="1">
                <a:latin typeface="Poppins Bold"/>
              </a:rPr>
              <a:t>avanzar</a:t>
            </a:r>
            <a:r>
              <a:rPr lang="en-US" sz="2666" dirty="0">
                <a:latin typeface="Poppins Bold"/>
              </a:rPr>
              <a:t> </a:t>
            </a:r>
            <a:r>
              <a:rPr lang="en-US" sz="2666" dirty="0" err="1">
                <a:latin typeface="Poppins Bold"/>
              </a:rPr>
              <a:t>firmemente</a:t>
            </a:r>
            <a:r>
              <a:rPr lang="en-US" sz="2666" dirty="0">
                <a:latin typeface="Poppins Bold"/>
              </a:rPr>
              <a:t> </a:t>
            </a:r>
            <a:r>
              <a:rPr lang="en-US" sz="2666" dirty="0" err="1">
                <a:latin typeface="Poppins Bold"/>
              </a:rPr>
              <a:t>en</a:t>
            </a:r>
            <a:r>
              <a:rPr lang="en-US" sz="2666" dirty="0">
                <a:latin typeface="Poppins Bold"/>
              </a:rPr>
              <a:t> 2013, se </a:t>
            </a:r>
            <a:r>
              <a:rPr lang="en-US" sz="2666" dirty="0" err="1">
                <a:latin typeface="Poppins Bold"/>
              </a:rPr>
              <a:t>acordó</a:t>
            </a:r>
            <a:r>
              <a:rPr lang="en-US" sz="2666" dirty="0">
                <a:latin typeface="Poppins Bold"/>
              </a:rPr>
              <a:t> lo </a:t>
            </a:r>
            <a:r>
              <a:rPr lang="en-US" sz="2666" dirty="0" err="1">
                <a:latin typeface="Poppins Bold"/>
              </a:rPr>
              <a:t>siguiente</a:t>
            </a:r>
            <a:r>
              <a:rPr lang="en-US" sz="2666" dirty="0">
                <a:latin typeface="Poppins Bold"/>
              </a:rPr>
              <a:t>:</a:t>
            </a:r>
          </a:p>
        </p:txBody>
      </p:sp>
      <p:sp>
        <p:nvSpPr>
          <p:cNvPr id="3" name="TextBox 3"/>
          <p:cNvSpPr txBox="1"/>
          <p:nvPr/>
        </p:nvSpPr>
        <p:spPr>
          <a:xfrm>
            <a:off x="5673814" y="1731905"/>
            <a:ext cx="5938357" cy="3976153"/>
          </a:xfrm>
          <a:prstGeom prst="rect">
            <a:avLst/>
          </a:prstGeom>
        </p:spPr>
        <p:txBody>
          <a:bodyPr lIns="0" tIns="0" rIns="0" bIns="0" rtlCol="0" anchor="t">
            <a:spAutoFit/>
          </a:bodyPr>
          <a:lstStyle/>
          <a:p>
            <a:pPr algn="just" defTabSz="609630">
              <a:lnSpc>
                <a:spcPts val="2600"/>
              </a:lnSpc>
            </a:pPr>
            <a:r>
              <a:rPr lang="en-US" sz="2000" dirty="0">
                <a:solidFill>
                  <a:srgbClr val="000000"/>
                </a:solidFill>
                <a:latin typeface="Clear Sans Regular"/>
              </a:rPr>
              <a:t>Los </a:t>
            </a:r>
            <a:r>
              <a:rPr lang="en-US" sz="2000" dirty="0" err="1">
                <a:solidFill>
                  <a:srgbClr val="000000"/>
                </a:solidFill>
                <a:latin typeface="Clear Sans Regular"/>
              </a:rPr>
              <a:t>miembros</a:t>
            </a:r>
            <a:r>
              <a:rPr lang="en-US" sz="2000" dirty="0">
                <a:solidFill>
                  <a:srgbClr val="000000"/>
                </a:solidFill>
                <a:latin typeface="Clear Sans Regular"/>
              </a:rPr>
              <a:t> del Sistema </a:t>
            </a:r>
            <a:r>
              <a:rPr lang="en-US" sz="2000" dirty="0" err="1">
                <a:solidFill>
                  <a:srgbClr val="000000"/>
                </a:solidFill>
                <a:latin typeface="Clear Sans Regular"/>
              </a:rPr>
              <a:t>adoptan</a:t>
            </a:r>
            <a:r>
              <a:rPr lang="en-US" sz="2000" dirty="0">
                <a:solidFill>
                  <a:srgbClr val="000000"/>
                </a:solidFill>
                <a:latin typeface="Clear Sans Regular"/>
              </a:rPr>
              <a:t>, </a:t>
            </a:r>
            <a:r>
              <a:rPr lang="en-US" sz="2000" dirty="0" err="1">
                <a:solidFill>
                  <a:srgbClr val="000000"/>
                </a:solidFill>
                <a:latin typeface="Clear Sans Regular"/>
              </a:rPr>
              <a:t>en</a:t>
            </a:r>
            <a:r>
              <a:rPr lang="en-US" sz="2000" dirty="0">
                <a:solidFill>
                  <a:srgbClr val="000000"/>
                </a:solidFill>
                <a:latin typeface="Clear Sans Regular"/>
              </a:rPr>
              <a:t> lo general, </a:t>
            </a:r>
            <a:r>
              <a:rPr lang="en-US" sz="2000" dirty="0" err="1">
                <a:solidFill>
                  <a:srgbClr val="000000"/>
                </a:solidFill>
                <a:latin typeface="Clear Sans Regular"/>
              </a:rPr>
              <a:t>los</a:t>
            </a:r>
            <a:r>
              <a:rPr lang="en-US" sz="2000" dirty="0">
                <a:solidFill>
                  <a:srgbClr val="000000"/>
                </a:solidFill>
                <a:latin typeface="Clear Sans Regular"/>
              </a:rPr>
              <a:t> </a:t>
            </a:r>
            <a:r>
              <a:rPr lang="en-US" sz="2000" dirty="0" err="1">
                <a:solidFill>
                  <a:srgbClr val="000000"/>
                </a:solidFill>
                <a:latin typeface="Clear Sans Regular"/>
              </a:rPr>
              <a:t>principios</a:t>
            </a:r>
            <a:r>
              <a:rPr lang="en-US" sz="2000" dirty="0">
                <a:solidFill>
                  <a:srgbClr val="000000"/>
                </a:solidFill>
                <a:latin typeface="Clear Sans Regular"/>
              </a:rPr>
              <a:t> </a:t>
            </a:r>
            <a:r>
              <a:rPr lang="en-US" sz="2000" dirty="0" err="1">
                <a:solidFill>
                  <a:srgbClr val="000000"/>
                </a:solidFill>
                <a:latin typeface="Clear Sans Regular"/>
              </a:rPr>
              <a:t>incluidos</a:t>
            </a:r>
            <a:r>
              <a:rPr lang="en-US" sz="2000" dirty="0">
                <a:solidFill>
                  <a:srgbClr val="000000"/>
                </a:solidFill>
                <a:latin typeface="Clear Sans Regular"/>
              </a:rPr>
              <a:t> </a:t>
            </a:r>
            <a:r>
              <a:rPr lang="en-US" sz="2000" dirty="0" err="1">
                <a:solidFill>
                  <a:srgbClr val="000000"/>
                </a:solidFill>
                <a:latin typeface="Clear Sans Regular"/>
              </a:rPr>
              <a:t>en</a:t>
            </a:r>
            <a:r>
              <a:rPr lang="en-US" sz="2000" dirty="0">
                <a:solidFill>
                  <a:srgbClr val="000000"/>
                </a:solidFill>
                <a:latin typeface="Clear Sans Regular"/>
              </a:rPr>
              <a:t> las </a:t>
            </a:r>
            <a:r>
              <a:rPr lang="en-US" sz="2000" dirty="0" err="1">
                <a:solidFill>
                  <a:srgbClr val="000000"/>
                </a:solidFill>
                <a:latin typeface="Clear Sans Regular"/>
              </a:rPr>
              <a:t>normas</a:t>
            </a:r>
            <a:r>
              <a:rPr lang="en-US" sz="2000" dirty="0">
                <a:solidFill>
                  <a:srgbClr val="000000"/>
                </a:solidFill>
                <a:latin typeface="Clear Sans Regular"/>
              </a:rPr>
              <a:t> de </a:t>
            </a:r>
            <a:r>
              <a:rPr lang="en-US" sz="2000" dirty="0" err="1">
                <a:solidFill>
                  <a:srgbClr val="000000"/>
                </a:solidFill>
                <a:latin typeface="Clear Sans Regular"/>
              </a:rPr>
              <a:t>los</a:t>
            </a:r>
            <a:r>
              <a:rPr lang="en-US" sz="2000" dirty="0">
                <a:solidFill>
                  <a:srgbClr val="000000"/>
                </a:solidFill>
                <a:latin typeface="Clear Sans Regular"/>
              </a:rPr>
              <a:t> dos </a:t>
            </a:r>
            <a:r>
              <a:rPr lang="en-US" sz="2000" dirty="0" err="1">
                <a:solidFill>
                  <a:srgbClr val="000000"/>
                </a:solidFill>
                <a:latin typeface="Clear Sans Regular"/>
              </a:rPr>
              <a:t>primeros</a:t>
            </a:r>
            <a:r>
              <a:rPr lang="en-US" sz="2000" dirty="0">
                <a:solidFill>
                  <a:srgbClr val="000000"/>
                </a:solidFill>
                <a:latin typeface="Clear Sans Regular"/>
              </a:rPr>
              <a:t> </a:t>
            </a:r>
            <a:r>
              <a:rPr lang="en-US" sz="2000" dirty="0" err="1">
                <a:solidFill>
                  <a:srgbClr val="000000"/>
                </a:solidFill>
                <a:latin typeface="Clear Sans Regular"/>
              </a:rPr>
              <a:t>niveles</a:t>
            </a:r>
            <a:r>
              <a:rPr lang="en-US" sz="2000" dirty="0">
                <a:solidFill>
                  <a:srgbClr val="000000"/>
                </a:solidFill>
                <a:latin typeface="Clear Sans Regular"/>
              </a:rPr>
              <a:t> del Marco </a:t>
            </a:r>
            <a:r>
              <a:rPr lang="en-US" sz="2000" dirty="0" err="1">
                <a:solidFill>
                  <a:srgbClr val="000000"/>
                </a:solidFill>
                <a:latin typeface="Clear Sans Regular"/>
              </a:rPr>
              <a:t>Normativo</a:t>
            </a:r>
            <a:r>
              <a:rPr lang="en-US" sz="2000" dirty="0">
                <a:solidFill>
                  <a:srgbClr val="000000"/>
                </a:solidFill>
                <a:latin typeface="Clear Sans Regular"/>
              </a:rPr>
              <a:t> de la </a:t>
            </a:r>
            <a:r>
              <a:rPr lang="en-US" sz="2000" dirty="0" err="1">
                <a:solidFill>
                  <a:srgbClr val="000000"/>
                </a:solidFill>
                <a:latin typeface="Clear Sans Regular"/>
              </a:rPr>
              <a:t>Organización</a:t>
            </a:r>
            <a:r>
              <a:rPr lang="en-US" sz="2000" dirty="0">
                <a:solidFill>
                  <a:srgbClr val="000000"/>
                </a:solidFill>
                <a:latin typeface="Clear Sans Regular"/>
              </a:rPr>
              <a:t> </a:t>
            </a:r>
            <a:r>
              <a:rPr lang="en-US" sz="2000" dirty="0" err="1">
                <a:solidFill>
                  <a:srgbClr val="000000"/>
                </a:solidFill>
                <a:latin typeface="Clear Sans Regular"/>
              </a:rPr>
              <a:t>Internacional</a:t>
            </a:r>
            <a:r>
              <a:rPr lang="en-US" sz="2000" dirty="0">
                <a:solidFill>
                  <a:srgbClr val="000000"/>
                </a:solidFill>
                <a:latin typeface="Clear Sans Regular"/>
              </a:rPr>
              <a:t> de las </a:t>
            </a:r>
            <a:r>
              <a:rPr lang="en-US" sz="2000" dirty="0" err="1">
                <a:solidFill>
                  <a:srgbClr val="000000"/>
                </a:solidFill>
                <a:latin typeface="Clear Sans Regular"/>
              </a:rPr>
              <a:t>Entidades</a:t>
            </a:r>
            <a:r>
              <a:rPr lang="en-US" sz="2000" dirty="0">
                <a:solidFill>
                  <a:srgbClr val="000000"/>
                </a:solidFill>
                <a:latin typeface="Clear Sans Regular"/>
              </a:rPr>
              <a:t> </a:t>
            </a:r>
            <a:r>
              <a:rPr lang="en-US" sz="2000" dirty="0" err="1">
                <a:solidFill>
                  <a:srgbClr val="000000"/>
                </a:solidFill>
                <a:latin typeface="Clear Sans Regular"/>
              </a:rPr>
              <a:t>Fiscalizadoras</a:t>
            </a:r>
            <a:r>
              <a:rPr lang="en-US" sz="2000" dirty="0">
                <a:solidFill>
                  <a:srgbClr val="000000"/>
                </a:solidFill>
                <a:latin typeface="Clear Sans Regular"/>
              </a:rPr>
              <a:t> </a:t>
            </a:r>
            <a:r>
              <a:rPr lang="en-US" sz="2000" dirty="0" err="1">
                <a:solidFill>
                  <a:srgbClr val="000000"/>
                </a:solidFill>
                <a:latin typeface="Clear Sans Regular"/>
              </a:rPr>
              <a:t>Superiores</a:t>
            </a:r>
            <a:r>
              <a:rPr lang="en-US" sz="2000" dirty="0">
                <a:solidFill>
                  <a:srgbClr val="000000"/>
                </a:solidFill>
                <a:latin typeface="Clear Sans Regular"/>
              </a:rPr>
              <a:t> (INTOSAI). </a:t>
            </a:r>
            <a:r>
              <a:rPr lang="en-US" sz="2000" dirty="0" err="1">
                <a:solidFill>
                  <a:srgbClr val="000000"/>
                </a:solidFill>
                <a:latin typeface="Clear Sans Regular"/>
              </a:rPr>
              <a:t>Su</a:t>
            </a:r>
            <a:r>
              <a:rPr lang="en-US" sz="2000" dirty="0">
                <a:solidFill>
                  <a:srgbClr val="000000"/>
                </a:solidFill>
                <a:latin typeface="Clear Sans Regular"/>
              </a:rPr>
              <a:t> </a:t>
            </a:r>
            <a:r>
              <a:rPr lang="en-US" sz="2000" dirty="0" err="1">
                <a:solidFill>
                  <a:srgbClr val="000000"/>
                </a:solidFill>
                <a:latin typeface="Clear Sans Regular"/>
              </a:rPr>
              <a:t>instrumentación</a:t>
            </a:r>
            <a:r>
              <a:rPr lang="en-US" sz="2000" dirty="0">
                <a:solidFill>
                  <a:srgbClr val="000000"/>
                </a:solidFill>
                <a:latin typeface="Clear Sans Regular"/>
              </a:rPr>
              <a:t> </a:t>
            </a:r>
            <a:r>
              <a:rPr lang="en-US" sz="2000" dirty="0" err="1">
                <a:solidFill>
                  <a:srgbClr val="000000"/>
                </a:solidFill>
                <a:latin typeface="Clear Sans Regular"/>
              </a:rPr>
              <a:t>dará</a:t>
            </a:r>
            <a:r>
              <a:rPr lang="en-US" sz="2000" dirty="0">
                <a:solidFill>
                  <a:srgbClr val="000000"/>
                </a:solidFill>
                <a:latin typeface="Clear Sans Regular"/>
              </a:rPr>
              <a:t> </a:t>
            </a:r>
            <a:r>
              <a:rPr lang="en-US" sz="2000" dirty="0" err="1">
                <a:solidFill>
                  <a:srgbClr val="000000"/>
                </a:solidFill>
                <a:latin typeface="Clear Sans Regular"/>
              </a:rPr>
              <a:t>inicio</a:t>
            </a:r>
            <a:r>
              <a:rPr lang="en-US" sz="2000" dirty="0">
                <a:solidFill>
                  <a:srgbClr val="000000"/>
                </a:solidFill>
                <a:latin typeface="Clear Sans Regular"/>
              </a:rPr>
              <a:t> </a:t>
            </a:r>
            <a:r>
              <a:rPr lang="en-US" sz="2000" dirty="0" err="1">
                <a:solidFill>
                  <a:srgbClr val="000000"/>
                </a:solidFill>
                <a:latin typeface="Clear Sans Regular"/>
              </a:rPr>
              <a:t>en</a:t>
            </a:r>
            <a:r>
              <a:rPr lang="en-US" sz="2000" dirty="0">
                <a:solidFill>
                  <a:srgbClr val="000000"/>
                </a:solidFill>
                <a:latin typeface="Clear Sans Regular"/>
              </a:rPr>
              <a:t> 2013. Para </a:t>
            </a:r>
            <a:r>
              <a:rPr lang="en-US" sz="2000" dirty="0" err="1">
                <a:solidFill>
                  <a:srgbClr val="000000"/>
                </a:solidFill>
                <a:latin typeface="Clear Sans Regular"/>
              </a:rPr>
              <a:t>el</a:t>
            </a:r>
            <a:r>
              <a:rPr lang="en-US" sz="2000" dirty="0">
                <a:solidFill>
                  <a:srgbClr val="000000"/>
                </a:solidFill>
                <a:latin typeface="Clear Sans Regular"/>
              </a:rPr>
              <a:t> </a:t>
            </a:r>
            <a:r>
              <a:rPr lang="en-US" sz="2000" dirty="0" err="1">
                <a:solidFill>
                  <a:srgbClr val="000000"/>
                </a:solidFill>
                <a:latin typeface="Clear Sans Regular"/>
              </a:rPr>
              <a:t>proceso</a:t>
            </a:r>
            <a:r>
              <a:rPr lang="en-US" sz="2000" dirty="0">
                <a:solidFill>
                  <a:srgbClr val="000000"/>
                </a:solidFill>
                <a:latin typeface="Clear Sans Regular"/>
              </a:rPr>
              <a:t> de </a:t>
            </a:r>
            <a:r>
              <a:rPr lang="en-US" sz="2000" dirty="0" err="1">
                <a:solidFill>
                  <a:srgbClr val="000000"/>
                </a:solidFill>
                <a:latin typeface="Clear Sans Regular"/>
              </a:rPr>
              <a:t>análisis</a:t>
            </a:r>
            <a:r>
              <a:rPr lang="en-US" sz="2000" dirty="0">
                <a:solidFill>
                  <a:srgbClr val="000000"/>
                </a:solidFill>
                <a:latin typeface="Clear Sans Regular"/>
              </a:rPr>
              <a:t> de </a:t>
            </a:r>
            <a:r>
              <a:rPr lang="en-US" sz="2000" dirty="0" err="1">
                <a:solidFill>
                  <a:srgbClr val="000000"/>
                </a:solidFill>
                <a:latin typeface="Clear Sans Regular"/>
              </a:rPr>
              <a:t>brechas</a:t>
            </a:r>
            <a:r>
              <a:rPr lang="en-US" sz="2000" dirty="0">
                <a:solidFill>
                  <a:srgbClr val="000000"/>
                </a:solidFill>
                <a:latin typeface="Clear Sans Regular"/>
              </a:rPr>
              <a:t>, </a:t>
            </a:r>
            <a:r>
              <a:rPr lang="en-US" sz="2000" dirty="0" err="1">
                <a:solidFill>
                  <a:srgbClr val="000000"/>
                </a:solidFill>
                <a:latin typeface="Clear Sans Regular"/>
              </a:rPr>
              <a:t>adaptación</a:t>
            </a:r>
            <a:r>
              <a:rPr lang="en-US" sz="2000" dirty="0">
                <a:solidFill>
                  <a:srgbClr val="000000"/>
                </a:solidFill>
                <a:latin typeface="Clear Sans Regular"/>
              </a:rPr>
              <a:t> particular e </a:t>
            </a:r>
            <a:r>
              <a:rPr lang="en-US" sz="2000" dirty="0" err="1">
                <a:solidFill>
                  <a:srgbClr val="000000"/>
                </a:solidFill>
                <a:latin typeface="Clear Sans Regular"/>
              </a:rPr>
              <a:t>instrumentación</a:t>
            </a:r>
            <a:r>
              <a:rPr lang="en-US" sz="2000" dirty="0">
                <a:solidFill>
                  <a:srgbClr val="000000"/>
                </a:solidFill>
                <a:latin typeface="Clear Sans Regular"/>
              </a:rPr>
              <a:t> gradual, </a:t>
            </a:r>
            <a:r>
              <a:rPr lang="en-US" sz="2000" dirty="0" err="1">
                <a:solidFill>
                  <a:srgbClr val="000000"/>
                </a:solidFill>
                <a:latin typeface="Clear Sans Regular"/>
              </a:rPr>
              <a:t>el</a:t>
            </a:r>
            <a:r>
              <a:rPr lang="en-US" sz="2000" dirty="0">
                <a:solidFill>
                  <a:srgbClr val="000000"/>
                </a:solidFill>
                <a:latin typeface="Clear Sans Regular"/>
              </a:rPr>
              <a:t> Grupo de </a:t>
            </a:r>
            <a:r>
              <a:rPr lang="en-US" sz="2000" dirty="0" err="1">
                <a:solidFill>
                  <a:srgbClr val="000000"/>
                </a:solidFill>
                <a:latin typeface="Clear Sans Regular"/>
              </a:rPr>
              <a:t>Trabajo</a:t>
            </a:r>
            <a:r>
              <a:rPr lang="en-US" sz="2000" dirty="0">
                <a:solidFill>
                  <a:srgbClr val="000000"/>
                </a:solidFill>
                <a:latin typeface="Clear Sans Regular"/>
              </a:rPr>
              <a:t> </a:t>
            </a:r>
            <a:r>
              <a:rPr lang="en-US" sz="2000" dirty="0" err="1">
                <a:solidFill>
                  <a:srgbClr val="000000"/>
                </a:solidFill>
                <a:latin typeface="Clear Sans Regular"/>
              </a:rPr>
              <a:t>en</a:t>
            </a:r>
            <a:r>
              <a:rPr lang="en-US" sz="2000" dirty="0">
                <a:solidFill>
                  <a:srgbClr val="000000"/>
                </a:solidFill>
                <a:latin typeface="Clear Sans Regular"/>
              </a:rPr>
              <a:t> </a:t>
            </a:r>
            <a:r>
              <a:rPr lang="en-US" sz="2000" dirty="0" err="1">
                <a:solidFill>
                  <a:srgbClr val="000000"/>
                </a:solidFill>
                <a:latin typeface="Clear Sans Regular"/>
              </a:rPr>
              <a:t>Normas</a:t>
            </a:r>
            <a:r>
              <a:rPr lang="en-US" sz="2000" dirty="0">
                <a:solidFill>
                  <a:srgbClr val="000000"/>
                </a:solidFill>
                <a:latin typeface="Clear Sans Regular"/>
              </a:rPr>
              <a:t> </a:t>
            </a:r>
            <a:r>
              <a:rPr lang="en-US" sz="2000" dirty="0" err="1">
                <a:solidFill>
                  <a:srgbClr val="000000"/>
                </a:solidFill>
                <a:latin typeface="Clear Sans Regular"/>
              </a:rPr>
              <a:t>Profesionales</a:t>
            </a:r>
            <a:r>
              <a:rPr lang="en-US" sz="2000" dirty="0">
                <a:solidFill>
                  <a:srgbClr val="000000"/>
                </a:solidFill>
                <a:latin typeface="Clear Sans Regular"/>
              </a:rPr>
              <a:t> </a:t>
            </a:r>
            <a:r>
              <a:rPr lang="en-US" sz="2000" dirty="0" err="1">
                <a:solidFill>
                  <a:srgbClr val="000000"/>
                </a:solidFill>
                <a:latin typeface="Clear Sans Regular"/>
              </a:rPr>
              <a:t>establecerá</a:t>
            </a:r>
            <a:r>
              <a:rPr lang="en-US" sz="2000" dirty="0">
                <a:solidFill>
                  <a:srgbClr val="000000"/>
                </a:solidFill>
                <a:latin typeface="Clear Sans Regular"/>
              </a:rPr>
              <a:t> un </a:t>
            </a:r>
            <a:r>
              <a:rPr lang="en-US" sz="2000" dirty="0" err="1">
                <a:solidFill>
                  <a:srgbClr val="000000"/>
                </a:solidFill>
                <a:latin typeface="Clear Sans Regular"/>
              </a:rPr>
              <a:t>debido</a:t>
            </a:r>
            <a:r>
              <a:rPr lang="en-US" sz="2000" dirty="0">
                <a:solidFill>
                  <a:srgbClr val="000000"/>
                </a:solidFill>
                <a:latin typeface="Clear Sans Regular"/>
              </a:rPr>
              <a:t> </a:t>
            </a:r>
            <a:r>
              <a:rPr lang="en-US" sz="2000" dirty="0" err="1">
                <a:solidFill>
                  <a:srgbClr val="000000"/>
                </a:solidFill>
                <a:latin typeface="Clear Sans Regular"/>
              </a:rPr>
              <a:t>proceso</a:t>
            </a:r>
            <a:r>
              <a:rPr lang="en-US" sz="2000" dirty="0">
                <a:solidFill>
                  <a:srgbClr val="000000"/>
                </a:solidFill>
                <a:latin typeface="Clear Sans Regular"/>
              </a:rPr>
              <a:t>, </a:t>
            </a:r>
            <a:r>
              <a:rPr lang="en-US" sz="2000" dirty="0" err="1">
                <a:solidFill>
                  <a:srgbClr val="000000"/>
                </a:solidFill>
                <a:latin typeface="Clear Sans Regular"/>
              </a:rPr>
              <a:t>el</a:t>
            </a:r>
            <a:r>
              <a:rPr lang="en-US" sz="2000" dirty="0">
                <a:solidFill>
                  <a:srgbClr val="000000"/>
                </a:solidFill>
                <a:latin typeface="Clear Sans Regular"/>
              </a:rPr>
              <a:t> </a:t>
            </a:r>
            <a:r>
              <a:rPr lang="en-US" sz="2000" dirty="0" err="1">
                <a:solidFill>
                  <a:srgbClr val="000000"/>
                </a:solidFill>
                <a:latin typeface="Clear Sans Regular"/>
              </a:rPr>
              <a:t>cual</a:t>
            </a:r>
            <a:r>
              <a:rPr lang="en-US" sz="2000" dirty="0">
                <a:solidFill>
                  <a:srgbClr val="000000"/>
                </a:solidFill>
                <a:latin typeface="Clear Sans Regular"/>
              </a:rPr>
              <a:t> </a:t>
            </a:r>
            <a:r>
              <a:rPr lang="en-US" sz="2000" dirty="0" err="1">
                <a:solidFill>
                  <a:srgbClr val="000000"/>
                </a:solidFill>
                <a:latin typeface="Clear Sans Regular"/>
              </a:rPr>
              <a:t>servirá</a:t>
            </a:r>
            <a:r>
              <a:rPr lang="en-US" sz="2000" dirty="0">
                <a:solidFill>
                  <a:srgbClr val="000000"/>
                </a:solidFill>
                <a:latin typeface="Clear Sans Regular"/>
              </a:rPr>
              <a:t> para </a:t>
            </a:r>
            <a:r>
              <a:rPr lang="en-US" sz="2000" dirty="0" err="1">
                <a:solidFill>
                  <a:srgbClr val="000000"/>
                </a:solidFill>
                <a:latin typeface="Clear Sans Regular"/>
              </a:rPr>
              <a:t>orientar</a:t>
            </a:r>
            <a:r>
              <a:rPr lang="en-US" sz="2000" dirty="0">
                <a:solidFill>
                  <a:srgbClr val="000000"/>
                </a:solidFill>
                <a:latin typeface="Clear Sans Regular"/>
              </a:rPr>
              <a:t> la </a:t>
            </a:r>
            <a:r>
              <a:rPr lang="en-US" sz="2000" dirty="0" err="1">
                <a:solidFill>
                  <a:srgbClr val="000000"/>
                </a:solidFill>
                <a:latin typeface="Clear Sans Regular"/>
              </a:rPr>
              <a:t>instrumentación</a:t>
            </a:r>
            <a:r>
              <a:rPr lang="en-US" sz="2000" dirty="0">
                <a:solidFill>
                  <a:srgbClr val="000000"/>
                </a:solidFill>
                <a:latin typeface="Clear Sans Regular"/>
              </a:rPr>
              <a:t> de </a:t>
            </a:r>
            <a:r>
              <a:rPr lang="en-US" sz="2000" dirty="0" err="1">
                <a:solidFill>
                  <a:srgbClr val="000000"/>
                </a:solidFill>
                <a:latin typeface="Clear Sans Regular"/>
              </a:rPr>
              <a:t>los</a:t>
            </a:r>
            <a:r>
              <a:rPr lang="en-US" sz="2000" dirty="0">
                <a:solidFill>
                  <a:srgbClr val="000000"/>
                </a:solidFill>
                <a:latin typeface="Clear Sans Regular"/>
              </a:rPr>
              <a:t> </a:t>
            </a:r>
            <a:r>
              <a:rPr lang="en-US" sz="2000" dirty="0" err="1">
                <a:solidFill>
                  <a:srgbClr val="000000"/>
                </a:solidFill>
                <a:latin typeface="Clear Sans Regular"/>
              </a:rPr>
              <a:t>siguientes</a:t>
            </a:r>
            <a:r>
              <a:rPr lang="en-US" sz="2000" dirty="0">
                <a:solidFill>
                  <a:srgbClr val="000000"/>
                </a:solidFill>
                <a:latin typeface="Clear Sans Regular"/>
              </a:rPr>
              <a:t> </a:t>
            </a:r>
            <a:r>
              <a:rPr lang="en-US" sz="2000" dirty="0" err="1">
                <a:solidFill>
                  <a:srgbClr val="000000"/>
                </a:solidFill>
                <a:latin typeface="Clear Sans Regular"/>
              </a:rPr>
              <a:t>niveles</a:t>
            </a:r>
            <a:r>
              <a:rPr lang="en-US" sz="2000" dirty="0">
                <a:solidFill>
                  <a:srgbClr val="000000"/>
                </a:solidFill>
                <a:latin typeface="Clear Sans Regular"/>
              </a:rPr>
              <a:t> de </a:t>
            </a:r>
            <a:r>
              <a:rPr lang="en-US" sz="2000" dirty="0" err="1">
                <a:solidFill>
                  <a:srgbClr val="000000"/>
                </a:solidFill>
                <a:latin typeface="Clear Sans Regular"/>
              </a:rPr>
              <a:t>normatividad</a:t>
            </a:r>
            <a:r>
              <a:rPr lang="en-US" sz="2000" dirty="0">
                <a:solidFill>
                  <a:srgbClr val="000000"/>
                </a:solidFill>
                <a:latin typeface="Clear Sans Regular"/>
              </a:rPr>
              <a:t> de la INTOSAI. </a:t>
            </a:r>
          </a:p>
        </p:txBody>
      </p:sp>
      <p:sp>
        <p:nvSpPr>
          <p:cNvPr id="4" name="AutoShape 4"/>
          <p:cNvSpPr/>
          <p:nvPr/>
        </p:nvSpPr>
        <p:spPr>
          <a:xfrm>
            <a:off x="5673814" y="5904019"/>
            <a:ext cx="5938357" cy="0"/>
          </a:xfrm>
          <a:prstGeom prst="line">
            <a:avLst/>
          </a:prstGeom>
          <a:ln w="19050" cap="flat">
            <a:solidFill>
              <a:srgbClr val="BDC2C5"/>
            </a:solidFill>
            <a:prstDash val="solid"/>
            <a:headEnd type="none" w="sm" len="sm"/>
            <a:tailEnd type="none" w="sm" len="sm"/>
          </a:ln>
        </p:spPr>
      </p:sp>
      <p:grpSp>
        <p:nvGrpSpPr>
          <p:cNvPr id="5" name="Group 5"/>
          <p:cNvGrpSpPr>
            <a:grpSpLocks noChangeAspect="1"/>
          </p:cNvGrpSpPr>
          <p:nvPr/>
        </p:nvGrpSpPr>
        <p:grpSpPr>
          <a:xfrm rot="-10800000">
            <a:off x="1" y="-42458"/>
            <a:ext cx="5766215" cy="6894467"/>
            <a:chOff x="0" y="0"/>
            <a:chExt cx="8603361" cy="10286746"/>
          </a:xfrm>
        </p:grpSpPr>
        <p:sp>
          <p:nvSpPr>
            <p:cNvPr id="6" name="Freeform 6"/>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stretch>
                <a:fillRect l="-39731" r="-39731"/>
              </a:stretch>
            </a:blipFill>
          </p:spPr>
        </p:sp>
      </p:grpSp>
      <p:sp>
        <p:nvSpPr>
          <p:cNvPr id="7" name="AutoShape 7"/>
          <p:cNvSpPr/>
          <p:nvPr/>
        </p:nvSpPr>
        <p:spPr>
          <a:xfrm rot="-4673811">
            <a:off x="2637056" y="5102247"/>
            <a:ext cx="3518317" cy="0"/>
          </a:xfrm>
          <a:prstGeom prst="line">
            <a:avLst/>
          </a:prstGeom>
          <a:ln w="85725" cap="rnd">
            <a:solidFill>
              <a:srgbClr val="E6950A"/>
            </a:solidFill>
            <a:prstDash val="solid"/>
            <a:headEnd type="none" w="sm" len="sm"/>
            <a:tailEnd type="none" w="sm" len="sm"/>
          </a:ln>
        </p:spPr>
      </p:sp>
      <p:sp>
        <p:nvSpPr>
          <p:cNvPr id="8" name="AutoShape 8"/>
          <p:cNvSpPr/>
          <p:nvPr/>
        </p:nvSpPr>
        <p:spPr>
          <a:xfrm rot="-4673811">
            <a:off x="2804838" y="5875443"/>
            <a:ext cx="3518317" cy="0"/>
          </a:xfrm>
          <a:prstGeom prst="line">
            <a:avLst/>
          </a:prstGeom>
          <a:ln w="85725" cap="rnd">
            <a:solidFill>
              <a:srgbClr val="E6950A"/>
            </a:solidFill>
            <a:prstDash val="solid"/>
            <a:headEnd type="none" w="sm" len="sm"/>
            <a:tailEnd type="none" w="sm" len="sm"/>
          </a:ln>
        </p:spPr>
      </p:sp>
      <p:sp>
        <p:nvSpPr>
          <p:cNvPr id="9" name="AutoShape 9"/>
          <p:cNvSpPr/>
          <p:nvPr/>
        </p:nvSpPr>
        <p:spPr>
          <a:xfrm rot="-4673811">
            <a:off x="3914656" y="-653082"/>
            <a:ext cx="3518317" cy="0"/>
          </a:xfrm>
          <a:prstGeom prst="line">
            <a:avLst/>
          </a:prstGeom>
          <a:ln w="85725" cap="rnd">
            <a:solidFill>
              <a:srgbClr val="E6950A"/>
            </a:solidFill>
            <a:prstDash val="solid"/>
            <a:headEnd type="none" w="sm" len="sm"/>
            <a:tailEnd type="none" w="sm" len="sm"/>
          </a:ln>
        </p:spPr>
      </p:sp>
      <p:grpSp>
        <p:nvGrpSpPr>
          <p:cNvPr id="10" name="Group 10"/>
          <p:cNvGrpSpPr/>
          <p:nvPr/>
        </p:nvGrpSpPr>
        <p:grpSpPr>
          <a:xfrm>
            <a:off x="-1172058" y="429157"/>
            <a:ext cx="6053959" cy="6165920"/>
            <a:chOff x="0" y="0"/>
            <a:chExt cx="1035112" cy="1054255"/>
          </a:xfrm>
        </p:grpSpPr>
        <p:sp>
          <p:nvSpPr>
            <p:cNvPr id="11" name="Freeform 11"/>
            <p:cNvSpPr/>
            <p:nvPr/>
          </p:nvSpPr>
          <p:spPr>
            <a:xfrm>
              <a:off x="0" y="0"/>
              <a:ext cx="1035112" cy="1054255"/>
            </a:xfrm>
            <a:custGeom>
              <a:avLst/>
              <a:gdLst/>
              <a:ahLst/>
              <a:cxnLst/>
              <a:rect l="l" t="t" r="r" b="b"/>
              <a:pathLst>
                <a:path w="1035112" h="1054255">
                  <a:moveTo>
                    <a:pt x="203200" y="0"/>
                  </a:moveTo>
                  <a:lnTo>
                    <a:pt x="1035112" y="0"/>
                  </a:lnTo>
                  <a:lnTo>
                    <a:pt x="831912" y="1054255"/>
                  </a:lnTo>
                  <a:lnTo>
                    <a:pt x="0" y="1054255"/>
                  </a:lnTo>
                  <a:lnTo>
                    <a:pt x="203200" y="0"/>
                  </a:lnTo>
                  <a:close/>
                </a:path>
              </a:pathLst>
            </a:custGeom>
            <a:solidFill>
              <a:srgbClr val="000000">
                <a:alpha val="72941"/>
              </a:srgbClr>
            </a:solidFill>
          </p:spPr>
        </p:sp>
        <p:sp>
          <p:nvSpPr>
            <p:cNvPr id="12" name="TextBox 12"/>
            <p:cNvSpPr txBox="1"/>
            <p:nvPr/>
          </p:nvSpPr>
          <p:spPr>
            <a:xfrm>
              <a:off x="101600" y="19050"/>
              <a:ext cx="609600" cy="590550"/>
            </a:xfrm>
            <a:prstGeom prst="rect">
              <a:avLst/>
            </a:prstGeom>
          </p:spPr>
          <p:txBody>
            <a:bodyPr lIns="33867" tIns="33867" rIns="33867" bIns="33867" rtlCol="0" anchor="ctr"/>
            <a:lstStyle/>
            <a:p>
              <a:pPr algn="ctr" defTabSz="609630">
                <a:lnSpc>
                  <a:spcPts val="1507"/>
                </a:lnSpc>
              </a:pPr>
              <a:endParaRPr sz="1200">
                <a:solidFill>
                  <a:prstClr val="black"/>
                </a:solidFill>
                <a:latin typeface="Calibri"/>
              </a:endParaRPr>
            </a:p>
          </p:txBody>
        </p:sp>
      </p:grpSp>
      <p:sp>
        <p:nvSpPr>
          <p:cNvPr id="13" name="TextBox 13"/>
          <p:cNvSpPr txBox="1"/>
          <p:nvPr/>
        </p:nvSpPr>
        <p:spPr>
          <a:xfrm>
            <a:off x="328536" y="2878037"/>
            <a:ext cx="3838674" cy="718145"/>
          </a:xfrm>
          <a:prstGeom prst="rect">
            <a:avLst/>
          </a:prstGeom>
        </p:spPr>
        <p:txBody>
          <a:bodyPr lIns="0" tIns="0" rIns="0" bIns="0" rtlCol="0" anchor="t">
            <a:spAutoFit/>
          </a:bodyPr>
          <a:lstStyle/>
          <a:p>
            <a:pPr defTabSz="609630">
              <a:lnSpc>
                <a:spcPts val="5602"/>
              </a:lnSpc>
            </a:pPr>
            <a:r>
              <a:rPr lang="en-US" sz="4668">
                <a:solidFill>
                  <a:srgbClr val="FFFFFF"/>
                </a:solidFill>
                <a:latin typeface="Poppins"/>
              </a:rPr>
              <a:t>Introducción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80165" y="659156"/>
            <a:ext cx="5932007" cy="1655581"/>
          </a:xfrm>
          <a:prstGeom prst="rect">
            <a:avLst/>
          </a:prstGeom>
        </p:spPr>
        <p:txBody>
          <a:bodyPr lIns="0" tIns="0" rIns="0" bIns="0" rtlCol="0" anchor="t">
            <a:spAutoFit/>
          </a:bodyPr>
          <a:lstStyle/>
          <a:p>
            <a:pPr algn="just" defTabSz="609630">
              <a:lnSpc>
                <a:spcPts val="2600"/>
              </a:lnSpc>
            </a:pPr>
            <a:r>
              <a:rPr lang="en-US" sz="2000" dirty="0">
                <a:latin typeface="Poppins Bold"/>
              </a:rPr>
              <a:t>Es </a:t>
            </a:r>
            <a:r>
              <a:rPr lang="en-US" sz="2000" dirty="0" err="1">
                <a:latin typeface="Poppins Bold"/>
              </a:rPr>
              <a:t>necesario</a:t>
            </a:r>
            <a:r>
              <a:rPr lang="en-US" sz="2000" dirty="0">
                <a:latin typeface="Poppins Bold"/>
              </a:rPr>
              <a:t> </a:t>
            </a:r>
            <a:r>
              <a:rPr lang="en-US" sz="2000" dirty="0" err="1">
                <a:latin typeface="Poppins Bold"/>
              </a:rPr>
              <a:t>mencionar</a:t>
            </a:r>
            <a:r>
              <a:rPr lang="en-US" sz="2000" dirty="0">
                <a:latin typeface="Poppins Bold"/>
              </a:rPr>
              <a:t> que para la </a:t>
            </a:r>
            <a:r>
              <a:rPr lang="en-US" sz="2000" dirty="0" err="1">
                <a:latin typeface="Poppins Bold"/>
              </a:rPr>
              <a:t>implementación</a:t>
            </a:r>
            <a:r>
              <a:rPr lang="en-US" sz="2000" dirty="0">
                <a:latin typeface="Poppins Bold"/>
              </a:rPr>
              <a:t> </a:t>
            </a:r>
            <a:r>
              <a:rPr lang="en-US" sz="2000" dirty="0" err="1">
                <a:latin typeface="Poppins Bold"/>
              </a:rPr>
              <a:t>exitosa</a:t>
            </a:r>
            <a:r>
              <a:rPr lang="en-US" sz="2000" dirty="0">
                <a:latin typeface="Poppins Bold"/>
              </a:rPr>
              <a:t> del Sistema Nacional de </a:t>
            </a:r>
            <a:r>
              <a:rPr lang="en-US" sz="2000" dirty="0" err="1">
                <a:latin typeface="Poppins Bold"/>
              </a:rPr>
              <a:t>Fiscalización</a:t>
            </a:r>
            <a:r>
              <a:rPr lang="en-US" sz="2000" dirty="0">
                <a:latin typeface="Poppins Bold"/>
              </a:rPr>
              <a:t>, se </a:t>
            </a:r>
            <a:r>
              <a:rPr lang="en-US" sz="2000" dirty="0" err="1">
                <a:latin typeface="Poppins Bold"/>
              </a:rPr>
              <a:t>requiere</a:t>
            </a:r>
            <a:r>
              <a:rPr lang="en-US" sz="2000" dirty="0">
                <a:latin typeface="Poppins Bold"/>
              </a:rPr>
              <a:t> la </a:t>
            </a:r>
            <a:r>
              <a:rPr lang="en-US" sz="2000" dirty="0" err="1">
                <a:latin typeface="Poppins Bold"/>
              </a:rPr>
              <a:t>consideración</a:t>
            </a:r>
            <a:r>
              <a:rPr lang="en-US" sz="2000" dirty="0">
                <a:latin typeface="Poppins Bold"/>
              </a:rPr>
              <a:t> de cuatro </a:t>
            </a:r>
            <a:r>
              <a:rPr lang="en-US" sz="2000" dirty="0" err="1">
                <a:latin typeface="Poppins Bold"/>
              </a:rPr>
              <a:t>condiciones</a:t>
            </a:r>
            <a:r>
              <a:rPr lang="en-US" sz="2000" dirty="0">
                <a:latin typeface="Poppins Bold"/>
              </a:rPr>
              <a:t> </a:t>
            </a:r>
            <a:r>
              <a:rPr lang="en-US" sz="2000" dirty="0" err="1">
                <a:latin typeface="Poppins Bold"/>
              </a:rPr>
              <a:t>necesarias</a:t>
            </a:r>
            <a:r>
              <a:rPr lang="en-US" sz="2000" dirty="0">
                <a:latin typeface="Poppins Bold"/>
              </a:rPr>
              <a:t>:</a:t>
            </a:r>
          </a:p>
        </p:txBody>
      </p:sp>
      <p:sp>
        <p:nvSpPr>
          <p:cNvPr id="3" name="TextBox 3"/>
          <p:cNvSpPr txBox="1"/>
          <p:nvPr/>
        </p:nvSpPr>
        <p:spPr>
          <a:xfrm>
            <a:off x="5673814" y="2445267"/>
            <a:ext cx="5938357" cy="3309304"/>
          </a:xfrm>
          <a:prstGeom prst="rect">
            <a:avLst/>
          </a:prstGeom>
        </p:spPr>
        <p:txBody>
          <a:bodyPr lIns="0" tIns="0" rIns="0" bIns="0" rtlCol="0" anchor="t">
            <a:spAutoFit/>
          </a:bodyPr>
          <a:lstStyle/>
          <a:p>
            <a:pPr algn="just" defTabSz="609630">
              <a:lnSpc>
                <a:spcPts val="2600"/>
              </a:lnSpc>
            </a:pPr>
            <a:r>
              <a:rPr lang="en-US" sz="2000" dirty="0">
                <a:solidFill>
                  <a:srgbClr val="000000"/>
                </a:solidFill>
                <a:latin typeface="Clear Sans Regular"/>
              </a:rPr>
              <a:t>1. La </a:t>
            </a:r>
            <a:r>
              <a:rPr lang="en-US" sz="2000" dirty="0" err="1">
                <a:solidFill>
                  <a:srgbClr val="000000"/>
                </a:solidFill>
                <a:latin typeface="Clear Sans Regular"/>
              </a:rPr>
              <a:t>implementación</a:t>
            </a:r>
            <a:r>
              <a:rPr lang="en-US" sz="2000" dirty="0">
                <a:solidFill>
                  <a:srgbClr val="000000"/>
                </a:solidFill>
                <a:latin typeface="Clear Sans Regular"/>
              </a:rPr>
              <a:t> y </a:t>
            </a:r>
            <a:r>
              <a:rPr lang="en-US" sz="2000" dirty="0" err="1">
                <a:solidFill>
                  <a:srgbClr val="000000"/>
                </a:solidFill>
                <a:latin typeface="Clear Sans Regular"/>
              </a:rPr>
              <a:t>seguimiento</a:t>
            </a:r>
            <a:r>
              <a:rPr lang="en-US" sz="2000" dirty="0">
                <a:solidFill>
                  <a:srgbClr val="000000"/>
                </a:solidFill>
                <a:latin typeface="Clear Sans Regular"/>
              </a:rPr>
              <a:t> de </a:t>
            </a:r>
            <a:r>
              <a:rPr lang="en-US" sz="2000" dirty="0" err="1">
                <a:solidFill>
                  <a:srgbClr val="000000"/>
                </a:solidFill>
                <a:latin typeface="Clear Sans Regular"/>
              </a:rPr>
              <a:t>acciones</a:t>
            </a:r>
            <a:r>
              <a:rPr lang="en-US" sz="2000" dirty="0">
                <a:solidFill>
                  <a:srgbClr val="000000"/>
                </a:solidFill>
                <a:latin typeface="Clear Sans Regular"/>
              </a:rPr>
              <a:t> </a:t>
            </a:r>
            <a:r>
              <a:rPr lang="en-US" sz="2000" dirty="0" err="1">
                <a:solidFill>
                  <a:srgbClr val="000000"/>
                </a:solidFill>
                <a:latin typeface="Clear Sans Regular"/>
              </a:rPr>
              <a:t>en</a:t>
            </a:r>
            <a:r>
              <a:rPr lang="en-US" sz="2000" dirty="0">
                <a:solidFill>
                  <a:srgbClr val="000000"/>
                </a:solidFill>
                <a:latin typeface="Clear Sans Regular"/>
              </a:rPr>
              <a:t> </a:t>
            </a:r>
            <a:r>
              <a:rPr lang="en-US" sz="2000" dirty="0" err="1">
                <a:solidFill>
                  <a:srgbClr val="000000"/>
                </a:solidFill>
                <a:latin typeface="Clear Sans Regular"/>
              </a:rPr>
              <a:t>torno</a:t>
            </a:r>
            <a:r>
              <a:rPr lang="en-US" sz="2000" dirty="0">
                <a:solidFill>
                  <a:srgbClr val="000000"/>
                </a:solidFill>
                <a:latin typeface="Clear Sans Regular"/>
              </a:rPr>
              <a:t> a </a:t>
            </a:r>
            <a:r>
              <a:rPr lang="en-US" sz="2000" dirty="0" err="1">
                <a:solidFill>
                  <a:srgbClr val="000000"/>
                </a:solidFill>
                <a:latin typeface="Clear Sans Regular"/>
              </a:rPr>
              <a:t>metas</a:t>
            </a:r>
            <a:r>
              <a:rPr lang="en-US" sz="2000" dirty="0">
                <a:solidFill>
                  <a:srgbClr val="000000"/>
                </a:solidFill>
                <a:latin typeface="Clear Sans Regular"/>
              </a:rPr>
              <a:t> de </a:t>
            </a:r>
            <a:r>
              <a:rPr lang="en-US" sz="2000" dirty="0" err="1">
                <a:solidFill>
                  <a:srgbClr val="000000"/>
                </a:solidFill>
                <a:latin typeface="Clear Sans Regular"/>
              </a:rPr>
              <a:t>corto</a:t>
            </a:r>
            <a:r>
              <a:rPr lang="en-US" sz="2000" dirty="0">
                <a:solidFill>
                  <a:srgbClr val="000000"/>
                </a:solidFill>
                <a:latin typeface="Clear Sans Regular"/>
              </a:rPr>
              <a:t>, </a:t>
            </a:r>
            <a:r>
              <a:rPr lang="en-US" sz="2000" dirty="0" err="1">
                <a:solidFill>
                  <a:srgbClr val="000000"/>
                </a:solidFill>
                <a:latin typeface="Clear Sans Regular"/>
              </a:rPr>
              <a:t>mediano</a:t>
            </a:r>
            <a:r>
              <a:rPr lang="en-US" sz="2000" dirty="0">
                <a:solidFill>
                  <a:srgbClr val="000000"/>
                </a:solidFill>
                <a:latin typeface="Clear Sans Regular"/>
              </a:rPr>
              <a:t> y largo </a:t>
            </a:r>
            <a:r>
              <a:rPr lang="en-US" sz="2000" dirty="0" err="1">
                <a:solidFill>
                  <a:srgbClr val="000000"/>
                </a:solidFill>
                <a:latin typeface="Clear Sans Regular"/>
              </a:rPr>
              <a:t>plazo</a:t>
            </a:r>
            <a:r>
              <a:rPr lang="en-US" sz="2000" dirty="0">
                <a:solidFill>
                  <a:srgbClr val="000000"/>
                </a:solidFill>
                <a:latin typeface="Clear Sans Regular"/>
              </a:rPr>
              <a:t>, </a:t>
            </a:r>
          </a:p>
          <a:p>
            <a:pPr algn="just" defTabSz="609630">
              <a:lnSpc>
                <a:spcPts val="2600"/>
              </a:lnSpc>
            </a:pPr>
            <a:r>
              <a:rPr lang="en-US" sz="2000" dirty="0">
                <a:solidFill>
                  <a:srgbClr val="000000"/>
                </a:solidFill>
                <a:latin typeface="Clear Sans Regular"/>
              </a:rPr>
              <a:t>2. Un </a:t>
            </a:r>
            <a:r>
              <a:rPr lang="en-US" sz="2000" dirty="0" err="1">
                <a:solidFill>
                  <a:srgbClr val="000000"/>
                </a:solidFill>
                <a:latin typeface="Clear Sans Regular"/>
              </a:rPr>
              <a:t>compromiso</a:t>
            </a:r>
            <a:r>
              <a:rPr lang="en-US" sz="2000" dirty="0">
                <a:solidFill>
                  <a:srgbClr val="000000"/>
                </a:solidFill>
                <a:latin typeface="Clear Sans Regular"/>
              </a:rPr>
              <a:t> </a:t>
            </a:r>
            <a:r>
              <a:rPr lang="en-US" sz="2000" dirty="0" err="1">
                <a:solidFill>
                  <a:srgbClr val="000000"/>
                </a:solidFill>
                <a:latin typeface="Clear Sans Regular"/>
              </a:rPr>
              <a:t>firme</a:t>
            </a:r>
            <a:r>
              <a:rPr lang="en-US" sz="2000" dirty="0">
                <a:solidFill>
                  <a:srgbClr val="000000"/>
                </a:solidFill>
                <a:latin typeface="Clear Sans Regular"/>
              </a:rPr>
              <a:t> de las </a:t>
            </a:r>
            <a:r>
              <a:rPr lang="en-US" sz="2000" dirty="0" err="1">
                <a:solidFill>
                  <a:srgbClr val="000000"/>
                </a:solidFill>
                <a:latin typeface="Clear Sans Regular"/>
              </a:rPr>
              <a:t>partes</a:t>
            </a:r>
            <a:r>
              <a:rPr lang="en-US" sz="2000" dirty="0">
                <a:solidFill>
                  <a:srgbClr val="000000"/>
                </a:solidFill>
                <a:latin typeface="Clear Sans Regular"/>
              </a:rPr>
              <a:t> </a:t>
            </a:r>
            <a:r>
              <a:rPr lang="en-US" sz="2000" dirty="0" err="1">
                <a:solidFill>
                  <a:srgbClr val="000000"/>
                </a:solidFill>
                <a:latin typeface="Clear Sans Regular"/>
              </a:rPr>
              <a:t>por</a:t>
            </a:r>
            <a:r>
              <a:rPr lang="en-US" sz="2000" dirty="0">
                <a:solidFill>
                  <a:srgbClr val="000000"/>
                </a:solidFill>
                <a:latin typeface="Clear Sans Regular"/>
              </a:rPr>
              <a:t> </a:t>
            </a:r>
            <a:r>
              <a:rPr lang="en-US" sz="2000" dirty="0" err="1">
                <a:solidFill>
                  <a:srgbClr val="000000"/>
                </a:solidFill>
                <a:latin typeface="Clear Sans Regular"/>
              </a:rPr>
              <a:t>cumplir</a:t>
            </a:r>
            <a:r>
              <a:rPr lang="en-US" sz="2000" dirty="0">
                <a:solidFill>
                  <a:srgbClr val="000000"/>
                </a:solidFill>
                <a:latin typeface="Clear Sans Regular"/>
              </a:rPr>
              <a:t> con </a:t>
            </a:r>
            <a:r>
              <a:rPr lang="en-US" sz="2000" dirty="0" err="1">
                <a:solidFill>
                  <a:srgbClr val="000000"/>
                </a:solidFill>
                <a:latin typeface="Clear Sans Regular"/>
              </a:rPr>
              <a:t>los</a:t>
            </a:r>
            <a:r>
              <a:rPr lang="en-US" sz="2000" dirty="0">
                <a:solidFill>
                  <a:srgbClr val="000000"/>
                </a:solidFill>
                <a:latin typeface="Clear Sans Regular"/>
              </a:rPr>
              <a:t> </a:t>
            </a:r>
            <a:r>
              <a:rPr lang="en-US" sz="2000" dirty="0" err="1">
                <a:solidFill>
                  <a:srgbClr val="000000"/>
                </a:solidFill>
                <a:latin typeface="Clear Sans Regular"/>
              </a:rPr>
              <a:t>deberes</a:t>
            </a:r>
            <a:r>
              <a:rPr lang="en-US" sz="2000" dirty="0">
                <a:solidFill>
                  <a:srgbClr val="000000"/>
                </a:solidFill>
                <a:latin typeface="Clear Sans Regular"/>
              </a:rPr>
              <a:t> </a:t>
            </a:r>
            <a:r>
              <a:rPr lang="en-US" sz="2000" dirty="0" err="1">
                <a:solidFill>
                  <a:srgbClr val="000000"/>
                </a:solidFill>
                <a:latin typeface="Clear Sans Regular"/>
              </a:rPr>
              <a:t>derivados</a:t>
            </a:r>
            <a:r>
              <a:rPr lang="en-US" sz="2000" dirty="0">
                <a:solidFill>
                  <a:srgbClr val="000000"/>
                </a:solidFill>
                <a:latin typeface="Clear Sans Regular"/>
              </a:rPr>
              <a:t> del Sistema Nacional de </a:t>
            </a:r>
            <a:r>
              <a:rPr lang="en-US" sz="2000" dirty="0" err="1">
                <a:solidFill>
                  <a:srgbClr val="000000"/>
                </a:solidFill>
                <a:latin typeface="Clear Sans Regular"/>
              </a:rPr>
              <a:t>Fiscalización</a:t>
            </a:r>
            <a:r>
              <a:rPr lang="en-US" sz="2000" dirty="0">
                <a:solidFill>
                  <a:srgbClr val="000000"/>
                </a:solidFill>
                <a:latin typeface="Clear Sans Regular"/>
              </a:rPr>
              <a:t>, </a:t>
            </a:r>
          </a:p>
          <a:p>
            <a:pPr algn="just" defTabSz="609630">
              <a:lnSpc>
                <a:spcPts val="2600"/>
              </a:lnSpc>
            </a:pPr>
            <a:r>
              <a:rPr lang="en-US" sz="2000" dirty="0">
                <a:solidFill>
                  <a:srgbClr val="000000"/>
                </a:solidFill>
                <a:latin typeface="Clear Sans Regular"/>
              </a:rPr>
              <a:t>3. El </a:t>
            </a:r>
            <a:r>
              <a:rPr lang="en-US" sz="2000" dirty="0" err="1">
                <a:solidFill>
                  <a:srgbClr val="000000"/>
                </a:solidFill>
                <a:latin typeface="Clear Sans Regular"/>
              </a:rPr>
              <a:t>intercambio</a:t>
            </a:r>
            <a:r>
              <a:rPr lang="en-US" sz="2000" dirty="0">
                <a:solidFill>
                  <a:srgbClr val="000000"/>
                </a:solidFill>
                <a:latin typeface="Clear Sans Regular"/>
              </a:rPr>
              <a:t> </a:t>
            </a:r>
            <a:r>
              <a:rPr lang="en-US" sz="2000" dirty="0" err="1">
                <a:solidFill>
                  <a:srgbClr val="000000"/>
                </a:solidFill>
                <a:latin typeface="Clear Sans Regular"/>
              </a:rPr>
              <a:t>efectivo</a:t>
            </a:r>
            <a:r>
              <a:rPr lang="en-US" sz="2000" dirty="0">
                <a:solidFill>
                  <a:srgbClr val="000000"/>
                </a:solidFill>
                <a:latin typeface="Clear Sans Regular"/>
              </a:rPr>
              <a:t> de </a:t>
            </a:r>
            <a:r>
              <a:rPr lang="en-US" sz="2000" dirty="0" err="1">
                <a:solidFill>
                  <a:srgbClr val="000000"/>
                </a:solidFill>
                <a:latin typeface="Clear Sans Regular"/>
              </a:rPr>
              <a:t>información</a:t>
            </a:r>
            <a:r>
              <a:rPr lang="en-US" sz="2000" dirty="0">
                <a:solidFill>
                  <a:srgbClr val="000000"/>
                </a:solidFill>
                <a:latin typeface="Clear Sans Regular"/>
              </a:rPr>
              <a:t> y </a:t>
            </a:r>
            <a:r>
              <a:rPr lang="en-US" sz="2000" dirty="0" err="1">
                <a:solidFill>
                  <a:srgbClr val="000000"/>
                </a:solidFill>
                <a:latin typeface="Clear Sans Regular"/>
              </a:rPr>
              <a:t>coordinación</a:t>
            </a:r>
            <a:r>
              <a:rPr lang="en-US" sz="2000" dirty="0">
                <a:solidFill>
                  <a:srgbClr val="000000"/>
                </a:solidFill>
                <a:latin typeface="Clear Sans Regular"/>
              </a:rPr>
              <a:t> </a:t>
            </a:r>
            <a:r>
              <a:rPr lang="en-US" sz="2000" dirty="0" err="1">
                <a:solidFill>
                  <a:srgbClr val="000000"/>
                </a:solidFill>
                <a:latin typeface="Clear Sans Regular"/>
              </a:rPr>
              <a:t>eficaz</a:t>
            </a:r>
            <a:r>
              <a:rPr lang="en-US" sz="2000" dirty="0">
                <a:solidFill>
                  <a:srgbClr val="000000"/>
                </a:solidFill>
                <a:latin typeface="Clear Sans Regular"/>
              </a:rPr>
              <a:t> entre las </a:t>
            </a:r>
            <a:r>
              <a:rPr lang="en-US" sz="2000" dirty="0" err="1">
                <a:solidFill>
                  <a:srgbClr val="000000"/>
                </a:solidFill>
                <a:latin typeface="Clear Sans Regular"/>
              </a:rPr>
              <a:t>instancias</a:t>
            </a:r>
            <a:r>
              <a:rPr lang="en-US" sz="2000" dirty="0">
                <a:solidFill>
                  <a:srgbClr val="000000"/>
                </a:solidFill>
                <a:latin typeface="Clear Sans Regular"/>
              </a:rPr>
              <a:t> de </a:t>
            </a:r>
            <a:r>
              <a:rPr lang="en-US" sz="2000" dirty="0" err="1">
                <a:solidFill>
                  <a:srgbClr val="000000"/>
                </a:solidFill>
                <a:latin typeface="Clear Sans Regular"/>
              </a:rPr>
              <a:t>los</a:t>
            </a:r>
            <a:r>
              <a:rPr lang="en-US" sz="2000" dirty="0">
                <a:solidFill>
                  <a:srgbClr val="000000"/>
                </a:solidFill>
                <a:latin typeface="Clear Sans Regular"/>
              </a:rPr>
              <a:t> </a:t>
            </a:r>
            <a:r>
              <a:rPr lang="en-US" sz="2000" dirty="0" err="1">
                <a:solidFill>
                  <a:srgbClr val="000000"/>
                </a:solidFill>
                <a:latin typeface="Clear Sans Regular"/>
              </a:rPr>
              <a:t>tres</a:t>
            </a:r>
            <a:r>
              <a:rPr lang="en-US" sz="2000" dirty="0">
                <a:solidFill>
                  <a:srgbClr val="000000"/>
                </a:solidFill>
                <a:latin typeface="Clear Sans Regular"/>
              </a:rPr>
              <a:t> </a:t>
            </a:r>
            <a:r>
              <a:rPr lang="en-US" sz="2000" dirty="0" err="1">
                <a:solidFill>
                  <a:srgbClr val="000000"/>
                </a:solidFill>
                <a:latin typeface="Clear Sans Regular"/>
              </a:rPr>
              <a:t>niveles</a:t>
            </a:r>
            <a:r>
              <a:rPr lang="en-US" sz="2000" dirty="0">
                <a:solidFill>
                  <a:srgbClr val="000000"/>
                </a:solidFill>
                <a:latin typeface="Clear Sans Regular"/>
              </a:rPr>
              <a:t> de </a:t>
            </a:r>
            <a:r>
              <a:rPr lang="en-US" sz="2000" dirty="0" err="1">
                <a:solidFill>
                  <a:srgbClr val="000000"/>
                </a:solidFill>
                <a:latin typeface="Clear Sans Regular"/>
              </a:rPr>
              <a:t>gobierno</a:t>
            </a:r>
            <a:r>
              <a:rPr lang="en-US" sz="2000" dirty="0">
                <a:solidFill>
                  <a:srgbClr val="000000"/>
                </a:solidFill>
                <a:latin typeface="Clear Sans Regular"/>
              </a:rPr>
              <a:t>, y </a:t>
            </a:r>
          </a:p>
          <a:p>
            <a:pPr algn="just" defTabSz="609630">
              <a:lnSpc>
                <a:spcPts val="2600"/>
              </a:lnSpc>
            </a:pPr>
            <a:r>
              <a:rPr lang="en-US" sz="2000" dirty="0">
                <a:solidFill>
                  <a:srgbClr val="000000"/>
                </a:solidFill>
                <a:latin typeface="Clear Sans Regular"/>
              </a:rPr>
              <a:t>4. La </a:t>
            </a:r>
            <a:r>
              <a:rPr lang="en-US" sz="2000" dirty="0" err="1">
                <a:solidFill>
                  <a:srgbClr val="000000"/>
                </a:solidFill>
                <a:latin typeface="Clear Sans Regular"/>
              </a:rPr>
              <a:t>promoción</a:t>
            </a:r>
            <a:r>
              <a:rPr lang="en-US" sz="2000" dirty="0">
                <a:solidFill>
                  <a:srgbClr val="000000"/>
                </a:solidFill>
                <a:latin typeface="Clear Sans Regular"/>
              </a:rPr>
              <a:t> y </a:t>
            </a:r>
            <a:r>
              <a:rPr lang="en-US" sz="2000" dirty="0" err="1">
                <a:solidFill>
                  <a:srgbClr val="000000"/>
                </a:solidFill>
                <a:latin typeface="Clear Sans Regular"/>
              </a:rPr>
              <a:t>realización</a:t>
            </a:r>
            <a:r>
              <a:rPr lang="en-US" sz="2000" dirty="0">
                <a:solidFill>
                  <a:srgbClr val="000000"/>
                </a:solidFill>
                <a:latin typeface="Clear Sans Regular"/>
              </a:rPr>
              <a:t> eventual de las </a:t>
            </a:r>
            <a:r>
              <a:rPr lang="en-US" sz="2000" dirty="0" err="1">
                <a:solidFill>
                  <a:srgbClr val="000000"/>
                </a:solidFill>
                <a:latin typeface="Clear Sans Regular"/>
              </a:rPr>
              <a:t>adecuaciones</a:t>
            </a:r>
            <a:r>
              <a:rPr lang="en-US" sz="2000" dirty="0">
                <a:solidFill>
                  <a:srgbClr val="000000"/>
                </a:solidFill>
                <a:latin typeface="Clear Sans Regular"/>
              </a:rPr>
              <a:t> </a:t>
            </a:r>
            <a:r>
              <a:rPr lang="en-US" sz="2000" dirty="0" err="1">
                <a:solidFill>
                  <a:srgbClr val="000000"/>
                </a:solidFill>
                <a:latin typeface="Clear Sans Regular"/>
              </a:rPr>
              <a:t>legales</a:t>
            </a:r>
            <a:r>
              <a:rPr lang="en-US" sz="2000" dirty="0">
                <a:solidFill>
                  <a:srgbClr val="000000"/>
                </a:solidFill>
                <a:latin typeface="Clear Sans Regular"/>
              </a:rPr>
              <a:t> </a:t>
            </a:r>
            <a:r>
              <a:rPr lang="en-US" sz="2000" dirty="0" err="1">
                <a:solidFill>
                  <a:srgbClr val="000000"/>
                </a:solidFill>
                <a:latin typeface="Clear Sans Regular"/>
              </a:rPr>
              <a:t>necesarias</a:t>
            </a:r>
            <a:r>
              <a:rPr lang="en-US" sz="2000" dirty="0">
                <a:solidFill>
                  <a:srgbClr val="000000"/>
                </a:solidFill>
                <a:latin typeface="Clear Sans Regular"/>
              </a:rPr>
              <a:t>. </a:t>
            </a:r>
          </a:p>
        </p:txBody>
      </p:sp>
      <p:sp>
        <p:nvSpPr>
          <p:cNvPr id="4" name="AutoShape 4"/>
          <p:cNvSpPr/>
          <p:nvPr/>
        </p:nvSpPr>
        <p:spPr>
          <a:xfrm>
            <a:off x="5673814" y="5904019"/>
            <a:ext cx="5938357" cy="0"/>
          </a:xfrm>
          <a:prstGeom prst="line">
            <a:avLst/>
          </a:prstGeom>
          <a:ln w="19050" cap="flat">
            <a:solidFill>
              <a:srgbClr val="BDC2C5"/>
            </a:solidFill>
            <a:prstDash val="solid"/>
            <a:headEnd type="none" w="sm" len="sm"/>
            <a:tailEnd type="none" w="sm" len="sm"/>
          </a:ln>
        </p:spPr>
      </p:sp>
      <p:grpSp>
        <p:nvGrpSpPr>
          <p:cNvPr id="5" name="Group 5"/>
          <p:cNvGrpSpPr>
            <a:grpSpLocks noChangeAspect="1"/>
          </p:cNvGrpSpPr>
          <p:nvPr/>
        </p:nvGrpSpPr>
        <p:grpSpPr>
          <a:xfrm rot="-10800000">
            <a:off x="1" y="-42458"/>
            <a:ext cx="5766215" cy="6894467"/>
            <a:chOff x="0" y="0"/>
            <a:chExt cx="8603361" cy="10286746"/>
          </a:xfrm>
        </p:grpSpPr>
        <p:sp>
          <p:nvSpPr>
            <p:cNvPr id="6" name="Freeform 6"/>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stretch>
                <a:fillRect l="-39731" r="-39731"/>
              </a:stretch>
            </a:blipFill>
          </p:spPr>
        </p:sp>
      </p:grpSp>
      <p:sp>
        <p:nvSpPr>
          <p:cNvPr id="7" name="AutoShape 7"/>
          <p:cNvSpPr/>
          <p:nvPr/>
        </p:nvSpPr>
        <p:spPr>
          <a:xfrm rot="-4673811">
            <a:off x="2637056" y="5102247"/>
            <a:ext cx="3518317" cy="0"/>
          </a:xfrm>
          <a:prstGeom prst="line">
            <a:avLst/>
          </a:prstGeom>
          <a:ln w="85725" cap="rnd">
            <a:solidFill>
              <a:srgbClr val="E6950A"/>
            </a:solidFill>
            <a:prstDash val="solid"/>
            <a:headEnd type="none" w="sm" len="sm"/>
            <a:tailEnd type="none" w="sm" len="sm"/>
          </a:ln>
        </p:spPr>
      </p:sp>
      <p:sp>
        <p:nvSpPr>
          <p:cNvPr id="8" name="AutoShape 8"/>
          <p:cNvSpPr/>
          <p:nvPr/>
        </p:nvSpPr>
        <p:spPr>
          <a:xfrm rot="-4673811">
            <a:off x="2804838" y="5875443"/>
            <a:ext cx="3518317" cy="0"/>
          </a:xfrm>
          <a:prstGeom prst="line">
            <a:avLst/>
          </a:prstGeom>
          <a:ln w="85725" cap="rnd">
            <a:solidFill>
              <a:srgbClr val="E6950A"/>
            </a:solidFill>
            <a:prstDash val="solid"/>
            <a:headEnd type="none" w="sm" len="sm"/>
            <a:tailEnd type="none" w="sm" len="sm"/>
          </a:ln>
        </p:spPr>
      </p:sp>
      <p:sp>
        <p:nvSpPr>
          <p:cNvPr id="9" name="AutoShape 9"/>
          <p:cNvSpPr/>
          <p:nvPr/>
        </p:nvSpPr>
        <p:spPr>
          <a:xfrm rot="-4673811">
            <a:off x="3914656" y="-653082"/>
            <a:ext cx="3518317" cy="0"/>
          </a:xfrm>
          <a:prstGeom prst="line">
            <a:avLst/>
          </a:prstGeom>
          <a:ln w="85725" cap="rnd">
            <a:solidFill>
              <a:srgbClr val="E6950A"/>
            </a:solidFill>
            <a:prstDash val="solid"/>
            <a:headEnd type="none" w="sm" len="sm"/>
            <a:tailEnd type="none" w="sm" len="sm"/>
          </a:ln>
        </p:spPr>
      </p:sp>
      <p:grpSp>
        <p:nvGrpSpPr>
          <p:cNvPr id="10" name="Group 10"/>
          <p:cNvGrpSpPr/>
          <p:nvPr/>
        </p:nvGrpSpPr>
        <p:grpSpPr>
          <a:xfrm>
            <a:off x="-1172058" y="429157"/>
            <a:ext cx="6053959" cy="6165920"/>
            <a:chOff x="0" y="0"/>
            <a:chExt cx="1035112" cy="1054255"/>
          </a:xfrm>
        </p:grpSpPr>
        <p:sp>
          <p:nvSpPr>
            <p:cNvPr id="11" name="Freeform 11"/>
            <p:cNvSpPr/>
            <p:nvPr/>
          </p:nvSpPr>
          <p:spPr>
            <a:xfrm>
              <a:off x="0" y="0"/>
              <a:ext cx="1035112" cy="1054255"/>
            </a:xfrm>
            <a:custGeom>
              <a:avLst/>
              <a:gdLst/>
              <a:ahLst/>
              <a:cxnLst/>
              <a:rect l="l" t="t" r="r" b="b"/>
              <a:pathLst>
                <a:path w="1035112" h="1054255">
                  <a:moveTo>
                    <a:pt x="203200" y="0"/>
                  </a:moveTo>
                  <a:lnTo>
                    <a:pt x="1035112" y="0"/>
                  </a:lnTo>
                  <a:lnTo>
                    <a:pt x="831912" y="1054255"/>
                  </a:lnTo>
                  <a:lnTo>
                    <a:pt x="0" y="1054255"/>
                  </a:lnTo>
                  <a:lnTo>
                    <a:pt x="203200" y="0"/>
                  </a:lnTo>
                  <a:close/>
                </a:path>
              </a:pathLst>
            </a:custGeom>
            <a:solidFill>
              <a:srgbClr val="000000">
                <a:alpha val="72941"/>
              </a:srgbClr>
            </a:solidFill>
          </p:spPr>
        </p:sp>
        <p:sp>
          <p:nvSpPr>
            <p:cNvPr id="12" name="TextBox 12"/>
            <p:cNvSpPr txBox="1"/>
            <p:nvPr/>
          </p:nvSpPr>
          <p:spPr>
            <a:xfrm>
              <a:off x="101600" y="19050"/>
              <a:ext cx="609600" cy="590550"/>
            </a:xfrm>
            <a:prstGeom prst="rect">
              <a:avLst/>
            </a:prstGeom>
          </p:spPr>
          <p:txBody>
            <a:bodyPr lIns="33867" tIns="33867" rIns="33867" bIns="33867" rtlCol="0" anchor="ctr"/>
            <a:lstStyle/>
            <a:p>
              <a:pPr algn="ctr" defTabSz="609630">
                <a:lnSpc>
                  <a:spcPts val="1507"/>
                </a:lnSpc>
              </a:pPr>
              <a:endParaRPr sz="1200">
                <a:solidFill>
                  <a:prstClr val="black"/>
                </a:solidFill>
                <a:latin typeface="Calibri"/>
              </a:endParaRPr>
            </a:p>
          </p:txBody>
        </p:sp>
      </p:grpSp>
      <p:sp>
        <p:nvSpPr>
          <p:cNvPr id="13" name="TextBox 13"/>
          <p:cNvSpPr txBox="1"/>
          <p:nvPr/>
        </p:nvSpPr>
        <p:spPr>
          <a:xfrm>
            <a:off x="328536" y="2878037"/>
            <a:ext cx="3838674" cy="718145"/>
          </a:xfrm>
          <a:prstGeom prst="rect">
            <a:avLst/>
          </a:prstGeom>
        </p:spPr>
        <p:txBody>
          <a:bodyPr lIns="0" tIns="0" rIns="0" bIns="0" rtlCol="0" anchor="t">
            <a:spAutoFit/>
          </a:bodyPr>
          <a:lstStyle/>
          <a:p>
            <a:pPr defTabSz="609630">
              <a:lnSpc>
                <a:spcPts val="5602"/>
              </a:lnSpc>
            </a:pPr>
            <a:r>
              <a:rPr lang="en-US" sz="4668">
                <a:solidFill>
                  <a:srgbClr val="FFFFFF"/>
                </a:solidFill>
                <a:latin typeface="Poppins"/>
              </a:rPr>
              <a:t>Introducción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19535" y="450574"/>
            <a:ext cx="7992889" cy="892164"/>
          </a:xfrm>
        </p:spPr>
        <p:txBody>
          <a:bodyPr/>
          <a:lstStyle/>
          <a:p>
            <a:r>
              <a:rPr lang="es-MX" b="1" dirty="0"/>
              <a:t>Artículo 79 Constitucional </a:t>
            </a:r>
          </a:p>
        </p:txBody>
      </p:sp>
      <p:sp>
        <p:nvSpPr>
          <p:cNvPr id="3" name="2 Marcador de contenido"/>
          <p:cNvSpPr>
            <a:spLocks noGrp="1"/>
          </p:cNvSpPr>
          <p:nvPr>
            <p:ph idx="1"/>
          </p:nvPr>
        </p:nvSpPr>
        <p:spPr>
          <a:xfrm>
            <a:off x="1733824" y="1412777"/>
            <a:ext cx="9185967" cy="3539527"/>
          </a:xfrm>
        </p:spPr>
        <p:txBody>
          <a:bodyPr>
            <a:normAutofit fontScale="92500" lnSpcReduction="10000"/>
          </a:bodyPr>
          <a:lstStyle/>
          <a:p>
            <a:pPr algn="just"/>
            <a:r>
              <a:rPr lang="es-MX" dirty="0">
                <a:latin typeface="Arial" panose="020B0604020202020204" pitchFamily="34" charset="0"/>
                <a:cs typeface="Arial" panose="020B0604020202020204" pitchFamily="34" charset="0"/>
              </a:rPr>
              <a:t>La Auditoría Superior de la Federación de la Cámara de Diputados, tendrá autonomía técnica y de gestión en el ejercicio de sus atribuciones y para decidir sobre su organización interna, funcionamiento y resoluciones, en los términos que disponga la ley.</a:t>
            </a:r>
          </a:p>
          <a:p>
            <a:pPr algn="just"/>
            <a:r>
              <a:rPr lang="es-MX" dirty="0">
                <a:latin typeface="Arial" panose="020B0604020202020204" pitchFamily="34" charset="0"/>
                <a:cs typeface="Arial" panose="020B0604020202020204" pitchFamily="34" charset="0"/>
              </a:rPr>
              <a:t>La función de fiscalización será ejercida conforme a los principios de legalidad, </a:t>
            </a:r>
            <a:r>
              <a:rPr lang="es-MX" dirty="0" err="1">
                <a:latin typeface="Arial" panose="020B0604020202020204" pitchFamily="34" charset="0"/>
                <a:cs typeface="Arial" panose="020B0604020202020204" pitchFamily="34" charset="0"/>
              </a:rPr>
              <a:t>definitividad</a:t>
            </a:r>
            <a:r>
              <a:rPr lang="es-MX" dirty="0">
                <a:latin typeface="Arial" panose="020B0604020202020204" pitchFamily="34" charset="0"/>
                <a:cs typeface="Arial" panose="020B0604020202020204" pitchFamily="34" charset="0"/>
              </a:rPr>
              <a:t>, imparcialidad y confiabilidad. </a:t>
            </a:r>
          </a:p>
          <a:p>
            <a:pPr algn="just"/>
            <a:r>
              <a:rPr lang="es-MX" dirty="0">
                <a:latin typeface="Arial" panose="020B0604020202020204" pitchFamily="34" charset="0"/>
                <a:cs typeface="Arial" panose="020B0604020202020204" pitchFamily="34" charset="0"/>
              </a:rPr>
              <a:t>La Auditoría Superior de la Federación podrá iniciar el proceso de fiscalización a partir del primer día hábil del ejercicio fiscal siguiente, sin perjuicio de que las observaciones o recomendaciones que, en su caso realice, deberán referirse a la información definitiva presentada en la Cuenta Pública. </a:t>
            </a:r>
          </a:p>
          <a:p>
            <a:pPr algn="just"/>
            <a:r>
              <a:rPr lang="es-MX" dirty="0">
                <a:latin typeface="Arial" panose="020B0604020202020204" pitchFamily="34" charset="0"/>
                <a:cs typeface="Arial" panose="020B0604020202020204" pitchFamily="34" charset="0"/>
              </a:rPr>
              <a:t>Asimismo, por lo que corresponde a los trabajos de planeación de las auditorías, la Auditoría Superior de la Federación podrá solicitar información del ejercicio en curso, respecto de procesos concluidos.</a:t>
            </a:r>
          </a:p>
          <a:p>
            <a:pPr marL="45720" indent="0">
              <a:buNone/>
            </a:pPr>
            <a:endParaRPr lang="es-MX" dirty="0"/>
          </a:p>
        </p:txBody>
      </p:sp>
      <p:pic>
        <p:nvPicPr>
          <p:cNvPr id="5" name="Imagen 4">
            <a:extLst>
              <a:ext uri="{FF2B5EF4-FFF2-40B4-BE49-F238E27FC236}">
                <a16:creationId xmlns:a16="http://schemas.microsoft.com/office/drawing/2014/main" id="{EF29FB46-1813-D8F7-1CE0-A15875C0E9BA}"/>
              </a:ext>
            </a:extLst>
          </p:cNvPr>
          <p:cNvPicPr>
            <a:picLocks noChangeAspect="1"/>
          </p:cNvPicPr>
          <p:nvPr/>
        </p:nvPicPr>
        <p:blipFill>
          <a:blip r:embed="rId2"/>
          <a:stretch>
            <a:fillRect/>
          </a:stretch>
        </p:blipFill>
        <p:spPr>
          <a:xfrm>
            <a:off x="4410136" y="4952304"/>
            <a:ext cx="3011685" cy="16887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306780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73814" y="2445267"/>
            <a:ext cx="5938357" cy="2642455"/>
          </a:xfrm>
          <a:prstGeom prst="rect">
            <a:avLst/>
          </a:prstGeom>
        </p:spPr>
        <p:txBody>
          <a:bodyPr lIns="0" tIns="0" rIns="0" bIns="0" rtlCol="0" anchor="t">
            <a:spAutoFit/>
          </a:bodyPr>
          <a:lstStyle/>
          <a:p>
            <a:pPr algn="just" defTabSz="609630">
              <a:lnSpc>
                <a:spcPts val="2600"/>
              </a:lnSpc>
            </a:pPr>
            <a:r>
              <a:rPr lang="en-US" sz="2000">
                <a:solidFill>
                  <a:srgbClr val="000000"/>
                </a:solidFill>
                <a:latin typeface="Clear Sans Regular"/>
              </a:rPr>
              <a:t>La Organización Internacional de las Entidades Fiscalizadoras Superiores (INTOSAI), es una entidad autónoma, independiente y apolítica, creada como una institución permanente para fomentar el intercambio de ideas y experiencias entre las Entidades Fiscalizadoras Superiores (EFS) de los 191 países miembros, en lo que se refiere a la auditoría gubernamental.</a:t>
            </a:r>
          </a:p>
        </p:txBody>
      </p:sp>
      <p:sp>
        <p:nvSpPr>
          <p:cNvPr id="3" name="AutoShape 3"/>
          <p:cNvSpPr/>
          <p:nvPr/>
        </p:nvSpPr>
        <p:spPr>
          <a:xfrm>
            <a:off x="5673814" y="5904019"/>
            <a:ext cx="5938357" cy="0"/>
          </a:xfrm>
          <a:prstGeom prst="line">
            <a:avLst/>
          </a:prstGeom>
          <a:ln w="19050" cap="flat">
            <a:solidFill>
              <a:srgbClr val="BDC2C5"/>
            </a:solidFill>
            <a:prstDash val="solid"/>
            <a:headEnd type="none" w="sm" len="sm"/>
            <a:tailEnd type="none" w="sm" len="sm"/>
          </a:ln>
        </p:spPr>
      </p:sp>
      <p:grpSp>
        <p:nvGrpSpPr>
          <p:cNvPr id="4" name="Group 4"/>
          <p:cNvGrpSpPr>
            <a:grpSpLocks noChangeAspect="1"/>
          </p:cNvGrpSpPr>
          <p:nvPr/>
        </p:nvGrpSpPr>
        <p:grpSpPr>
          <a:xfrm rot="-10800000">
            <a:off x="1" y="-42458"/>
            <a:ext cx="5766215" cy="6894467"/>
            <a:chOff x="0" y="0"/>
            <a:chExt cx="8603361" cy="10286746"/>
          </a:xfrm>
        </p:grpSpPr>
        <p:sp>
          <p:nvSpPr>
            <p:cNvPr id="5" name="Freeform 5"/>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stretch>
                <a:fillRect l="-92767" r="-92767"/>
              </a:stretch>
            </a:blipFill>
          </p:spPr>
        </p:sp>
      </p:grpSp>
      <p:sp>
        <p:nvSpPr>
          <p:cNvPr id="6" name="AutoShape 6"/>
          <p:cNvSpPr/>
          <p:nvPr/>
        </p:nvSpPr>
        <p:spPr>
          <a:xfrm rot="-4673811">
            <a:off x="2637056" y="5102247"/>
            <a:ext cx="3518317" cy="0"/>
          </a:xfrm>
          <a:prstGeom prst="line">
            <a:avLst/>
          </a:prstGeom>
          <a:ln w="85725" cap="rnd">
            <a:solidFill>
              <a:srgbClr val="E6950A"/>
            </a:solidFill>
            <a:prstDash val="solid"/>
            <a:headEnd type="none" w="sm" len="sm"/>
            <a:tailEnd type="none" w="sm" len="sm"/>
          </a:ln>
        </p:spPr>
      </p:sp>
      <p:sp>
        <p:nvSpPr>
          <p:cNvPr id="7" name="AutoShape 7"/>
          <p:cNvSpPr/>
          <p:nvPr/>
        </p:nvSpPr>
        <p:spPr>
          <a:xfrm rot="-4673811">
            <a:off x="2804838" y="5875443"/>
            <a:ext cx="3518317" cy="0"/>
          </a:xfrm>
          <a:prstGeom prst="line">
            <a:avLst/>
          </a:prstGeom>
          <a:ln w="85725" cap="rnd">
            <a:solidFill>
              <a:srgbClr val="E6950A"/>
            </a:solidFill>
            <a:prstDash val="solid"/>
            <a:headEnd type="none" w="sm" len="sm"/>
            <a:tailEnd type="none" w="sm" len="sm"/>
          </a:ln>
        </p:spPr>
      </p:sp>
      <p:sp>
        <p:nvSpPr>
          <p:cNvPr id="8" name="AutoShape 8"/>
          <p:cNvSpPr/>
          <p:nvPr/>
        </p:nvSpPr>
        <p:spPr>
          <a:xfrm rot="-4673811">
            <a:off x="3914656" y="-653082"/>
            <a:ext cx="3518317" cy="0"/>
          </a:xfrm>
          <a:prstGeom prst="line">
            <a:avLst/>
          </a:prstGeom>
          <a:ln w="85725" cap="rnd">
            <a:solidFill>
              <a:srgbClr val="E6950A"/>
            </a:solidFill>
            <a:prstDash val="solid"/>
            <a:headEnd type="none" w="sm" len="sm"/>
            <a:tailEnd type="none" w="sm" len="sm"/>
          </a:ln>
        </p:spPr>
      </p:sp>
      <p:grpSp>
        <p:nvGrpSpPr>
          <p:cNvPr id="9" name="Group 9"/>
          <p:cNvGrpSpPr/>
          <p:nvPr/>
        </p:nvGrpSpPr>
        <p:grpSpPr>
          <a:xfrm>
            <a:off x="-1172058" y="429157"/>
            <a:ext cx="6053959" cy="6165920"/>
            <a:chOff x="0" y="0"/>
            <a:chExt cx="1035112" cy="1054255"/>
          </a:xfrm>
        </p:grpSpPr>
        <p:sp>
          <p:nvSpPr>
            <p:cNvPr id="10" name="Freeform 10"/>
            <p:cNvSpPr/>
            <p:nvPr/>
          </p:nvSpPr>
          <p:spPr>
            <a:xfrm>
              <a:off x="0" y="0"/>
              <a:ext cx="1035112" cy="1054255"/>
            </a:xfrm>
            <a:custGeom>
              <a:avLst/>
              <a:gdLst/>
              <a:ahLst/>
              <a:cxnLst/>
              <a:rect l="l" t="t" r="r" b="b"/>
              <a:pathLst>
                <a:path w="1035112" h="1054255">
                  <a:moveTo>
                    <a:pt x="203200" y="0"/>
                  </a:moveTo>
                  <a:lnTo>
                    <a:pt x="1035112" y="0"/>
                  </a:lnTo>
                  <a:lnTo>
                    <a:pt x="831912" y="1054255"/>
                  </a:lnTo>
                  <a:lnTo>
                    <a:pt x="0" y="1054255"/>
                  </a:lnTo>
                  <a:lnTo>
                    <a:pt x="203200" y="0"/>
                  </a:lnTo>
                  <a:close/>
                </a:path>
              </a:pathLst>
            </a:custGeom>
            <a:solidFill>
              <a:srgbClr val="000000">
                <a:alpha val="72941"/>
              </a:srgbClr>
            </a:solidFill>
          </p:spPr>
        </p:sp>
        <p:sp>
          <p:nvSpPr>
            <p:cNvPr id="11" name="TextBox 11"/>
            <p:cNvSpPr txBox="1"/>
            <p:nvPr/>
          </p:nvSpPr>
          <p:spPr>
            <a:xfrm>
              <a:off x="101600" y="19050"/>
              <a:ext cx="609600" cy="590550"/>
            </a:xfrm>
            <a:prstGeom prst="rect">
              <a:avLst/>
            </a:prstGeom>
          </p:spPr>
          <p:txBody>
            <a:bodyPr lIns="33867" tIns="33867" rIns="33867" bIns="33867" rtlCol="0" anchor="ctr"/>
            <a:lstStyle/>
            <a:p>
              <a:pPr algn="ctr" defTabSz="609630">
                <a:lnSpc>
                  <a:spcPts val="1507"/>
                </a:lnSpc>
              </a:pPr>
              <a:endParaRPr sz="1200">
                <a:solidFill>
                  <a:prstClr val="black"/>
                </a:solidFill>
                <a:latin typeface="Calibri"/>
              </a:endParaRPr>
            </a:p>
          </p:txBody>
        </p:sp>
      </p:grpSp>
      <p:sp>
        <p:nvSpPr>
          <p:cNvPr id="12" name="TextBox 12"/>
          <p:cNvSpPr txBox="1"/>
          <p:nvPr/>
        </p:nvSpPr>
        <p:spPr>
          <a:xfrm>
            <a:off x="328536" y="2878037"/>
            <a:ext cx="3838674" cy="2154436"/>
          </a:xfrm>
          <a:prstGeom prst="rect">
            <a:avLst/>
          </a:prstGeom>
        </p:spPr>
        <p:txBody>
          <a:bodyPr lIns="0" tIns="0" rIns="0" bIns="0" rtlCol="0" anchor="t">
            <a:spAutoFit/>
          </a:bodyPr>
          <a:lstStyle/>
          <a:p>
            <a:pPr defTabSz="609630">
              <a:lnSpc>
                <a:spcPts val="5602"/>
              </a:lnSpc>
            </a:pPr>
            <a:r>
              <a:rPr lang="en-US" sz="4668">
                <a:solidFill>
                  <a:srgbClr val="FFFFFF"/>
                </a:solidFill>
                <a:latin typeface="Poppins"/>
              </a:rPr>
              <a:t>Información sobre la INTOSAI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72566" y="1933449"/>
            <a:ext cx="5932007" cy="655308"/>
          </a:xfrm>
          <a:prstGeom prst="rect">
            <a:avLst/>
          </a:prstGeom>
        </p:spPr>
        <p:txBody>
          <a:bodyPr lIns="0" tIns="0" rIns="0" bIns="0" rtlCol="0" anchor="t">
            <a:spAutoFit/>
          </a:bodyPr>
          <a:lstStyle/>
          <a:p>
            <a:pPr algn="just" defTabSz="609630">
              <a:lnSpc>
                <a:spcPts val="2600"/>
              </a:lnSpc>
            </a:pPr>
            <a:r>
              <a:rPr lang="en-US" sz="2000" dirty="0">
                <a:latin typeface="Poppins Bold"/>
              </a:rPr>
              <a:t>La INTOSAI opera </a:t>
            </a:r>
            <a:r>
              <a:rPr lang="en-US" sz="2000" dirty="0" err="1">
                <a:latin typeface="Poppins Bold"/>
              </a:rPr>
              <a:t>en</a:t>
            </a:r>
            <a:r>
              <a:rPr lang="en-US" sz="2000" dirty="0">
                <a:latin typeface="Poppins Bold"/>
              </a:rPr>
              <a:t> </a:t>
            </a:r>
            <a:r>
              <a:rPr lang="en-US" sz="2000" dirty="0" err="1">
                <a:latin typeface="Poppins Bold"/>
              </a:rPr>
              <a:t>torno</a:t>
            </a:r>
            <a:r>
              <a:rPr lang="en-US" sz="2000" dirty="0">
                <a:latin typeface="Poppins Bold"/>
              </a:rPr>
              <a:t> a </a:t>
            </a:r>
            <a:r>
              <a:rPr lang="en-US" sz="2000" dirty="0" err="1">
                <a:latin typeface="Poppins Bold"/>
              </a:rPr>
              <a:t>su</a:t>
            </a:r>
            <a:r>
              <a:rPr lang="en-US" sz="2000" dirty="0">
                <a:latin typeface="Poppins Bold"/>
              </a:rPr>
              <a:t> Plan </a:t>
            </a:r>
            <a:r>
              <a:rPr lang="en-US" sz="2000" dirty="0" err="1">
                <a:latin typeface="Poppins Bold"/>
              </a:rPr>
              <a:t>Estratégico</a:t>
            </a:r>
            <a:endParaRPr lang="en-US" sz="2000" dirty="0">
              <a:latin typeface="Poppins Bold"/>
            </a:endParaRPr>
          </a:p>
        </p:txBody>
      </p:sp>
      <p:sp>
        <p:nvSpPr>
          <p:cNvPr id="3" name="TextBox 3"/>
          <p:cNvSpPr txBox="1"/>
          <p:nvPr/>
        </p:nvSpPr>
        <p:spPr>
          <a:xfrm>
            <a:off x="5766216" y="3719559"/>
            <a:ext cx="5938357" cy="1308756"/>
          </a:xfrm>
          <a:prstGeom prst="rect">
            <a:avLst/>
          </a:prstGeom>
        </p:spPr>
        <p:txBody>
          <a:bodyPr lIns="0" tIns="0" rIns="0" bIns="0" rtlCol="0" anchor="t">
            <a:spAutoFit/>
          </a:bodyPr>
          <a:lstStyle/>
          <a:p>
            <a:pPr algn="just" defTabSz="609630">
              <a:lnSpc>
                <a:spcPts val="2600"/>
              </a:lnSpc>
            </a:pPr>
            <a:r>
              <a:rPr lang="en-US" sz="2000">
                <a:solidFill>
                  <a:srgbClr val="000000"/>
                </a:solidFill>
                <a:latin typeface="Clear Sans Regular"/>
              </a:rPr>
              <a:t>1. Rendición de Cuentas y Normas Profesionales, </a:t>
            </a:r>
          </a:p>
          <a:p>
            <a:pPr algn="just" defTabSz="609630">
              <a:lnSpc>
                <a:spcPts val="2600"/>
              </a:lnSpc>
            </a:pPr>
            <a:r>
              <a:rPr lang="en-US" sz="2000">
                <a:solidFill>
                  <a:srgbClr val="000000"/>
                </a:solidFill>
                <a:latin typeface="Clear Sans Regular"/>
              </a:rPr>
              <a:t>2. Creación de Competencias Institucionales, </a:t>
            </a:r>
          </a:p>
          <a:p>
            <a:pPr algn="just" defTabSz="609630">
              <a:lnSpc>
                <a:spcPts val="2600"/>
              </a:lnSpc>
            </a:pPr>
            <a:r>
              <a:rPr lang="en-US" sz="2000">
                <a:solidFill>
                  <a:srgbClr val="000000"/>
                </a:solidFill>
                <a:latin typeface="Clear Sans Regular"/>
              </a:rPr>
              <a:t>3. Compartir Conocimientos y </a:t>
            </a:r>
          </a:p>
          <a:p>
            <a:pPr algn="just" defTabSz="609630">
              <a:lnSpc>
                <a:spcPts val="2600"/>
              </a:lnSpc>
            </a:pPr>
            <a:r>
              <a:rPr lang="en-US" sz="2000">
                <a:solidFill>
                  <a:srgbClr val="000000"/>
                </a:solidFill>
                <a:latin typeface="Clear Sans Regular"/>
              </a:rPr>
              <a:t>4. Organización Internacional Modelo </a:t>
            </a:r>
          </a:p>
        </p:txBody>
      </p:sp>
      <p:sp>
        <p:nvSpPr>
          <p:cNvPr id="4" name="AutoShape 4"/>
          <p:cNvSpPr/>
          <p:nvPr/>
        </p:nvSpPr>
        <p:spPr>
          <a:xfrm>
            <a:off x="5673814" y="5904019"/>
            <a:ext cx="5938357" cy="0"/>
          </a:xfrm>
          <a:prstGeom prst="line">
            <a:avLst/>
          </a:prstGeom>
          <a:ln w="19050" cap="flat">
            <a:solidFill>
              <a:srgbClr val="BDC2C5"/>
            </a:solidFill>
            <a:prstDash val="solid"/>
            <a:headEnd type="none" w="sm" len="sm"/>
            <a:tailEnd type="none" w="sm" len="sm"/>
          </a:ln>
        </p:spPr>
      </p:sp>
      <p:grpSp>
        <p:nvGrpSpPr>
          <p:cNvPr id="5" name="Group 5"/>
          <p:cNvGrpSpPr>
            <a:grpSpLocks noChangeAspect="1"/>
          </p:cNvGrpSpPr>
          <p:nvPr/>
        </p:nvGrpSpPr>
        <p:grpSpPr>
          <a:xfrm rot="-10800000">
            <a:off x="1" y="-42458"/>
            <a:ext cx="5766215" cy="6894467"/>
            <a:chOff x="0" y="0"/>
            <a:chExt cx="8603361" cy="10286746"/>
          </a:xfrm>
        </p:grpSpPr>
        <p:sp>
          <p:nvSpPr>
            <p:cNvPr id="6" name="Freeform 6"/>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stretch>
                <a:fillRect l="-92767" r="-92767"/>
              </a:stretch>
            </a:blipFill>
          </p:spPr>
        </p:sp>
      </p:grpSp>
      <p:sp>
        <p:nvSpPr>
          <p:cNvPr id="7" name="AutoShape 7"/>
          <p:cNvSpPr/>
          <p:nvPr/>
        </p:nvSpPr>
        <p:spPr>
          <a:xfrm rot="-4673811">
            <a:off x="2637056" y="5102247"/>
            <a:ext cx="3518317" cy="0"/>
          </a:xfrm>
          <a:prstGeom prst="line">
            <a:avLst/>
          </a:prstGeom>
          <a:ln w="85725" cap="rnd">
            <a:solidFill>
              <a:srgbClr val="E6950A"/>
            </a:solidFill>
            <a:prstDash val="solid"/>
            <a:headEnd type="none" w="sm" len="sm"/>
            <a:tailEnd type="none" w="sm" len="sm"/>
          </a:ln>
        </p:spPr>
      </p:sp>
      <p:sp>
        <p:nvSpPr>
          <p:cNvPr id="8" name="AutoShape 8"/>
          <p:cNvSpPr/>
          <p:nvPr/>
        </p:nvSpPr>
        <p:spPr>
          <a:xfrm rot="-4673811">
            <a:off x="2804838" y="5875443"/>
            <a:ext cx="3518317" cy="0"/>
          </a:xfrm>
          <a:prstGeom prst="line">
            <a:avLst/>
          </a:prstGeom>
          <a:ln w="85725" cap="rnd">
            <a:solidFill>
              <a:srgbClr val="E6950A"/>
            </a:solidFill>
            <a:prstDash val="solid"/>
            <a:headEnd type="none" w="sm" len="sm"/>
            <a:tailEnd type="none" w="sm" len="sm"/>
          </a:ln>
        </p:spPr>
      </p:sp>
      <p:sp>
        <p:nvSpPr>
          <p:cNvPr id="9" name="AutoShape 9"/>
          <p:cNvSpPr/>
          <p:nvPr/>
        </p:nvSpPr>
        <p:spPr>
          <a:xfrm rot="-4673811">
            <a:off x="3914656" y="-653082"/>
            <a:ext cx="3518317" cy="0"/>
          </a:xfrm>
          <a:prstGeom prst="line">
            <a:avLst/>
          </a:prstGeom>
          <a:ln w="85725" cap="rnd">
            <a:solidFill>
              <a:srgbClr val="E6950A"/>
            </a:solidFill>
            <a:prstDash val="solid"/>
            <a:headEnd type="none" w="sm" len="sm"/>
            <a:tailEnd type="none" w="sm" len="sm"/>
          </a:ln>
        </p:spPr>
      </p:sp>
      <p:grpSp>
        <p:nvGrpSpPr>
          <p:cNvPr id="10" name="Group 10"/>
          <p:cNvGrpSpPr/>
          <p:nvPr/>
        </p:nvGrpSpPr>
        <p:grpSpPr>
          <a:xfrm>
            <a:off x="-1172058" y="429157"/>
            <a:ext cx="6053959" cy="6165920"/>
            <a:chOff x="0" y="0"/>
            <a:chExt cx="1035112" cy="1054255"/>
          </a:xfrm>
        </p:grpSpPr>
        <p:sp>
          <p:nvSpPr>
            <p:cNvPr id="11" name="Freeform 11"/>
            <p:cNvSpPr/>
            <p:nvPr/>
          </p:nvSpPr>
          <p:spPr>
            <a:xfrm>
              <a:off x="0" y="0"/>
              <a:ext cx="1035112" cy="1054255"/>
            </a:xfrm>
            <a:custGeom>
              <a:avLst/>
              <a:gdLst/>
              <a:ahLst/>
              <a:cxnLst/>
              <a:rect l="l" t="t" r="r" b="b"/>
              <a:pathLst>
                <a:path w="1035112" h="1054255">
                  <a:moveTo>
                    <a:pt x="203200" y="0"/>
                  </a:moveTo>
                  <a:lnTo>
                    <a:pt x="1035112" y="0"/>
                  </a:lnTo>
                  <a:lnTo>
                    <a:pt x="831912" y="1054255"/>
                  </a:lnTo>
                  <a:lnTo>
                    <a:pt x="0" y="1054255"/>
                  </a:lnTo>
                  <a:lnTo>
                    <a:pt x="203200" y="0"/>
                  </a:lnTo>
                  <a:close/>
                </a:path>
              </a:pathLst>
            </a:custGeom>
            <a:solidFill>
              <a:srgbClr val="000000">
                <a:alpha val="72941"/>
              </a:srgbClr>
            </a:solidFill>
          </p:spPr>
        </p:sp>
        <p:sp>
          <p:nvSpPr>
            <p:cNvPr id="12" name="TextBox 12"/>
            <p:cNvSpPr txBox="1"/>
            <p:nvPr/>
          </p:nvSpPr>
          <p:spPr>
            <a:xfrm>
              <a:off x="101600" y="19050"/>
              <a:ext cx="609600" cy="590550"/>
            </a:xfrm>
            <a:prstGeom prst="rect">
              <a:avLst/>
            </a:prstGeom>
          </p:spPr>
          <p:txBody>
            <a:bodyPr lIns="33867" tIns="33867" rIns="33867" bIns="33867" rtlCol="0" anchor="ctr"/>
            <a:lstStyle/>
            <a:p>
              <a:pPr algn="ctr" defTabSz="609630">
                <a:lnSpc>
                  <a:spcPts val="1507"/>
                </a:lnSpc>
              </a:pPr>
              <a:endParaRPr sz="1200">
                <a:solidFill>
                  <a:prstClr val="black"/>
                </a:solidFill>
                <a:latin typeface="Calibri"/>
              </a:endParaRPr>
            </a:p>
          </p:txBody>
        </p:sp>
      </p:grpSp>
      <p:sp>
        <p:nvSpPr>
          <p:cNvPr id="13" name="TextBox 13"/>
          <p:cNvSpPr txBox="1"/>
          <p:nvPr/>
        </p:nvSpPr>
        <p:spPr>
          <a:xfrm>
            <a:off x="328536" y="2878037"/>
            <a:ext cx="3838674" cy="2154436"/>
          </a:xfrm>
          <a:prstGeom prst="rect">
            <a:avLst/>
          </a:prstGeom>
        </p:spPr>
        <p:txBody>
          <a:bodyPr lIns="0" tIns="0" rIns="0" bIns="0" rtlCol="0" anchor="t">
            <a:spAutoFit/>
          </a:bodyPr>
          <a:lstStyle/>
          <a:p>
            <a:pPr defTabSz="609630">
              <a:lnSpc>
                <a:spcPts val="5602"/>
              </a:lnSpc>
            </a:pPr>
            <a:r>
              <a:rPr lang="en-US" sz="4668">
                <a:solidFill>
                  <a:srgbClr val="FFFFFF"/>
                </a:solidFill>
                <a:latin typeface="Poppins"/>
              </a:rPr>
              <a:t>Información sobre la INTOSAI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73814" y="1111250"/>
            <a:ext cx="5938357" cy="4643002"/>
          </a:xfrm>
          <a:prstGeom prst="rect">
            <a:avLst/>
          </a:prstGeom>
        </p:spPr>
        <p:txBody>
          <a:bodyPr lIns="0" tIns="0" rIns="0" bIns="0" rtlCol="0" anchor="t">
            <a:spAutoFit/>
          </a:bodyPr>
          <a:lstStyle/>
          <a:p>
            <a:pPr algn="just" defTabSz="609630">
              <a:lnSpc>
                <a:spcPts val="2600"/>
              </a:lnSpc>
            </a:pPr>
            <a:r>
              <a:rPr lang="en-US" sz="2000">
                <a:solidFill>
                  <a:srgbClr val="000000"/>
                </a:solidFill>
                <a:latin typeface="Clear Sans Regular"/>
              </a:rPr>
              <a:t>Dentro del ámbito de la Meta, la INTOSAI se ocupa de las Normas Internacionales de las Entidades Fiscalizadoras Superiores. Las también llamadas ISSAIs, por su acrónimo en inglés, son normas profesionales emitidas con la aprobación del Congreso de la INTOSAI, su máxima autoridad. Éstas contienen los prerrequisitos básicos para el funcionamiento adecuado de los organismos auditores y los principios fundamentales de auditoría a entidades públicas. Incluyen, además, recomendaciones sobre los requisitos previos legales, de organización y de índole profesional, así como sobre la conducta de la auditoría, además de ejemplos o descripciones de mejores prácticas. </a:t>
            </a:r>
          </a:p>
        </p:txBody>
      </p:sp>
      <p:sp>
        <p:nvSpPr>
          <p:cNvPr id="3" name="AutoShape 3"/>
          <p:cNvSpPr/>
          <p:nvPr/>
        </p:nvSpPr>
        <p:spPr>
          <a:xfrm>
            <a:off x="5673814" y="5904019"/>
            <a:ext cx="5938357" cy="0"/>
          </a:xfrm>
          <a:prstGeom prst="line">
            <a:avLst/>
          </a:prstGeom>
          <a:ln w="19050" cap="flat">
            <a:solidFill>
              <a:srgbClr val="BDC2C5"/>
            </a:solidFill>
            <a:prstDash val="solid"/>
            <a:headEnd type="none" w="sm" len="sm"/>
            <a:tailEnd type="none" w="sm" len="sm"/>
          </a:ln>
        </p:spPr>
      </p:sp>
      <p:grpSp>
        <p:nvGrpSpPr>
          <p:cNvPr id="4" name="Group 4"/>
          <p:cNvGrpSpPr>
            <a:grpSpLocks noChangeAspect="1"/>
          </p:cNvGrpSpPr>
          <p:nvPr/>
        </p:nvGrpSpPr>
        <p:grpSpPr>
          <a:xfrm rot="-10800000">
            <a:off x="1" y="-42458"/>
            <a:ext cx="5766215" cy="6894467"/>
            <a:chOff x="0" y="0"/>
            <a:chExt cx="8603361" cy="10286746"/>
          </a:xfrm>
        </p:grpSpPr>
        <p:sp>
          <p:nvSpPr>
            <p:cNvPr id="5" name="Freeform 5"/>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stretch>
                <a:fillRect l="-33177" r="-33177"/>
              </a:stretch>
            </a:blipFill>
          </p:spPr>
        </p:sp>
      </p:grpSp>
      <p:sp>
        <p:nvSpPr>
          <p:cNvPr id="6" name="AutoShape 6"/>
          <p:cNvSpPr/>
          <p:nvPr/>
        </p:nvSpPr>
        <p:spPr>
          <a:xfrm rot="-4673811">
            <a:off x="2637056" y="5102247"/>
            <a:ext cx="3518317" cy="0"/>
          </a:xfrm>
          <a:prstGeom prst="line">
            <a:avLst/>
          </a:prstGeom>
          <a:ln w="85725" cap="rnd">
            <a:solidFill>
              <a:srgbClr val="E6950A"/>
            </a:solidFill>
            <a:prstDash val="solid"/>
            <a:headEnd type="none" w="sm" len="sm"/>
            <a:tailEnd type="none" w="sm" len="sm"/>
          </a:ln>
        </p:spPr>
      </p:sp>
      <p:sp>
        <p:nvSpPr>
          <p:cNvPr id="7" name="AutoShape 7"/>
          <p:cNvSpPr/>
          <p:nvPr/>
        </p:nvSpPr>
        <p:spPr>
          <a:xfrm rot="-4673811">
            <a:off x="2804838" y="5875443"/>
            <a:ext cx="3518317" cy="0"/>
          </a:xfrm>
          <a:prstGeom prst="line">
            <a:avLst/>
          </a:prstGeom>
          <a:ln w="85725" cap="rnd">
            <a:solidFill>
              <a:srgbClr val="E6950A"/>
            </a:solidFill>
            <a:prstDash val="solid"/>
            <a:headEnd type="none" w="sm" len="sm"/>
            <a:tailEnd type="none" w="sm" len="sm"/>
          </a:ln>
        </p:spPr>
      </p:sp>
      <p:sp>
        <p:nvSpPr>
          <p:cNvPr id="8" name="AutoShape 8"/>
          <p:cNvSpPr/>
          <p:nvPr/>
        </p:nvSpPr>
        <p:spPr>
          <a:xfrm rot="-4673811">
            <a:off x="3914656" y="-653082"/>
            <a:ext cx="3518317" cy="0"/>
          </a:xfrm>
          <a:prstGeom prst="line">
            <a:avLst/>
          </a:prstGeom>
          <a:ln w="85725" cap="rnd">
            <a:solidFill>
              <a:srgbClr val="E6950A"/>
            </a:solidFill>
            <a:prstDash val="solid"/>
            <a:headEnd type="none" w="sm" len="sm"/>
            <a:tailEnd type="none" w="sm" len="sm"/>
          </a:ln>
        </p:spPr>
      </p:sp>
      <p:grpSp>
        <p:nvGrpSpPr>
          <p:cNvPr id="9" name="Group 9"/>
          <p:cNvGrpSpPr/>
          <p:nvPr/>
        </p:nvGrpSpPr>
        <p:grpSpPr>
          <a:xfrm>
            <a:off x="-1172058" y="429157"/>
            <a:ext cx="6053959" cy="6165920"/>
            <a:chOff x="0" y="0"/>
            <a:chExt cx="1035112" cy="1054255"/>
          </a:xfrm>
        </p:grpSpPr>
        <p:sp>
          <p:nvSpPr>
            <p:cNvPr id="10" name="Freeform 10"/>
            <p:cNvSpPr/>
            <p:nvPr/>
          </p:nvSpPr>
          <p:spPr>
            <a:xfrm>
              <a:off x="0" y="0"/>
              <a:ext cx="1035112" cy="1054255"/>
            </a:xfrm>
            <a:custGeom>
              <a:avLst/>
              <a:gdLst/>
              <a:ahLst/>
              <a:cxnLst/>
              <a:rect l="l" t="t" r="r" b="b"/>
              <a:pathLst>
                <a:path w="1035112" h="1054255">
                  <a:moveTo>
                    <a:pt x="203200" y="0"/>
                  </a:moveTo>
                  <a:lnTo>
                    <a:pt x="1035112" y="0"/>
                  </a:lnTo>
                  <a:lnTo>
                    <a:pt x="831912" y="1054255"/>
                  </a:lnTo>
                  <a:lnTo>
                    <a:pt x="0" y="1054255"/>
                  </a:lnTo>
                  <a:lnTo>
                    <a:pt x="203200" y="0"/>
                  </a:lnTo>
                  <a:close/>
                </a:path>
              </a:pathLst>
            </a:custGeom>
            <a:solidFill>
              <a:srgbClr val="000000">
                <a:alpha val="72941"/>
              </a:srgbClr>
            </a:solidFill>
          </p:spPr>
        </p:sp>
        <p:sp>
          <p:nvSpPr>
            <p:cNvPr id="11" name="TextBox 11"/>
            <p:cNvSpPr txBox="1"/>
            <p:nvPr/>
          </p:nvSpPr>
          <p:spPr>
            <a:xfrm>
              <a:off x="101600" y="19050"/>
              <a:ext cx="609600" cy="590550"/>
            </a:xfrm>
            <a:prstGeom prst="rect">
              <a:avLst/>
            </a:prstGeom>
          </p:spPr>
          <p:txBody>
            <a:bodyPr lIns="33867" tIns="33867" rIns="33867" bIns="33867" rtlCol="0" anchor="ctr"/>
            <a:lstStyle/>
            <a:p>
              <a:pPr algn="ctr" defTabSz="609630">
                <a:lnSpc>
                  <a:spcPts val="1507"/>
                </a:lnSpc>
              </a:pPr>
              <a:endParaRPr sz="1200">
                <a:solidFill>
                  <a:prstClr val="black"/>
                </a:solidFill>
                <a:latin typeface="Calibri"/>
              </a:endParaRPr>
            </a:p>
          </p:txBody>
        </p:sp>
      </p:grpSp>
      <p:sp>
        <p:nvSpPr>
          <p:cNvPr id="12" name="TextBox 12"/>
          <p:cNvSpPr txBox="1"/>
          <p:nvPr/>
        </p:nvSpPr>
        <p:spPr>
          <a:xfrm>
            <a:off x="247472" y="1418882"/>
            <a:ext cx="3492955" cy="3913187"/>
          </a:xfrm>
          <a:prstGeom prst="rect">
            <a:avLst/>
          </a:prstGeom>
        </p:spPr>
        <p:txBody>
          <a:bodyPr lIns="0" tIns="0" rIns="0" bIns="0" rtlCol="0" anchor="t">
            <a:spAutoFit/>
          </a:bodyPr>
          <a:lstStyle/>
          <a:p>
            <a:pPr defTabSz="609630">
              <a:lnSpc>
                <a:spcPts val="5097"/>
              </a:lnSpc>
            </a:pPr>
            <a:r>
              <a:rPr lang="en-US" sz="4248">
                <a:solidFill>
                  <a:srgbClr val="FFFFFF"/>
                </a:solidFill>
                <a:latin typeface="Poppins"/>
              </a:rPr>
              <a:t>Marco Normativo de la INTOSAI y Principios de Clasificación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73815" y="2058575"/>
            <a:ext cx="5932007" cy="2655855"/>
          </a:xfrm>
          <a:prstGeom prst="rect">
            <a:avLst/>
          </a:prstGeom>
        </p:spPr>
        <p:txBody>
          <a:bodyPr lIns="0" tIns="0" rIns="0" bIns="0" rtlCol="0" anchor="t">
            <a:spAutoFit/>
          </a:bodyPr>
          <a:lstStyle/>
          <a:p>
            <a:pPr algn="just" defTabSz="609630">
              <a:lnSpc>
                <a:spcPts val="2600"/>
              </a:lnSpc>
            </a:pPr>
            <a:r>
              <a:rPr lang="en-US" sz="2000" dirty="0">
                <a:latin typeface="Poppins Bold"/>
              </a:rPr>
              <a:t>Las </a:t>
            </a:r>
            <a:r>
              <a:rPr lang="en-US" sz="2000" dirty="0" err="1">
                <a:latin typeface="Poppins Bold"/>
              </a:rPr>
              <a:t>normas</a:t>
            </a:r>
            <a:r>
              <a:rPr lang="en-US" sz="2000" dirty="0">
                <a:latin typeface="Poppins Bold"/>
              </a:rPr>
              <a:t> que </a:t>
            </a:r>
            <a:r>
              <a:rPr lang="en-US" sz="2000" dirty="0" err="1">
                <a:latin typeface="Poppins Bold"/>
              </a:rPr>
              <a:t>emite</a:t>
            </a:r>
            <a:r>
              <a:rPr lang="en-US" sz="2000" dirty="0">
                <a:latin typeface="Poppins Bold"/>
              </a:rPr>
              <a:t> INTOSAI se </a:t>
            </a:r>
            <a:r>
              <a:rPr lang="en-US" sz="2000" dirty="0" err="1">
                <a:latin typeface="Poppins Bold"/>
              </a:rPr>
              <a:t>estructuran</a:t>
            </a:r>
            <a:r>
              <a:rPr lang="en-US" sz="2000" dirty="0">
                <a:latin typeface="Poppins Bold"/>
              </a:rPr>
              <a:t> </a:t>
            </a:r>
            <a:r>
              <a:rPr lang="en-US" sz="2000" dirty="0" err="1">
                <a:latin typeface="Poppins Bold"/>
              </a:rPr>
              <a:t>en</a:t>
            </a:r>
            <a:r>
              <a:rPr lang="en-US" sz="2000" dirty="0">
                <a:latin typeface="Poppins Bold"/>
              </a:rPr>
              <a:t> </a:t>
            </a:r>
            <a:r>
              <a:rPr lang="en-US" sz="2000" dirty="0" err="1">
                <a:latin typeface="Poppins Bold"/>
              </a:rPr>
              <a:t>torno</a:t>
            </a:r>
            <a:r>
              <a:rPr lang="en-US" sz="2000" dirty="0">
                <a:latin typeface="Poppins Bold"/>
              </a:rPr>
              <a:t> al Marco de </a:t>
            </a:r>
            <a:r>
              <a:rPr lang="en-US" sz="2000" dirty="0" err="1">
                <a:latin typeface="Poppins Bold"/>
              </a:rPr>
              <a:t>Normas</a:t>
            </a:r>
            <a:r>
              <a:rPr lang="en-US" sz="2000" dirty="0">
                <a:latin typeface="Poppins Bold"/>
              </a:rPr>
              <a:t> </a:t>
            </a:r>
            <a:r>
              <a:rPr lang="en-US" sz="2000" dirty="0" err="1">
                <a:latin typeface="Poppins Bold"/>
              </a:rPr>
              <a:t>Profesionales</a:t>
            </a:r>
            <a:r>
              <a:rPr lang="en-US" sz="2000" dirty="0">
                <a:latin typeface="Poppins Bold"/>
              </a:rPr>
              <a:t> (</a:t>
            </a:r>
            <a:r>
              <a:rPr lang="en-US" sz="2000" dirty="0" err="1">
                <a:latin typeface="Poppins Bold"/>
              </a:rPr>
              <a:t>también</a:t>
            </a:r>
            <a:r>
              <a:rPr lang="en-US" sz="2000" dirty="0">
                <a:latin typeface="Poppins Bold"/>
              </a:rPr>
              <a:t> </a:t>
            </a:r>
            <a:r>
              <a:rPr lang="en-US" sz="2000" dirty="0" err="1">
                <a:latin typeface="Poppins Bold"/>
              </a:rPr>
              <a:t>llamado</a:t>
            </a:r>
            <a:r>
              <a:rPr lang="en-US" sz="2000" dirty="0">
                <a:latin typeface="Poppins Bold"/>
              </a:rPr>
              <a:t> Marco de ISSAIs), que </a:t>
            </a:r>
            <a:r>
              <a:rPr lang="en-US" sz="2000" dirty="0" err="1">
                <a:latin typeface="Poppins Bold"/>
              </a:rPr>
              <a:t>permite</a:t>
            </a:r>
            <a:r>
              <a:rPr lang="en-US" sz="2000" dirty="0">
                <a:latin typeface="Poppins Bold"/>
              </a:rPr>
              <a:t> </a:t>
            </a:r>
            <a:r>
              <a:rPr lang="en-US" sz="2000" dirty="0" err="1">
                <a:latin typeface="Poppins Bold"/>
              </a:rPr>
              <a:t>categorizarlas</a:t>
            </a:r>
            <a:r>
              <a:rPr lang="en-US" sz="2000" dirty="0">
                <a:latin typeface="Poppins Bold"/>
              </a:rPr>
              <a:t>, </a:t>
            </a:r>
            <a:r>
              <a:rPr lang="en-US" sz="2000" dirty="0" err="1">
                <a:latin typeface="Poppins Bold"/>
              </a:rPr>
              <a:t>según</a:t>
            </a:r>
            <a:r>
              <a:rPr lang="en-US" sz="2000" dirty="0">
                <a:latin typeface="Poppins Bold"/>
              </a:rPr>
              <a:t> </a:t>
            </a:r>
            <a:r>
              <a:rPr lang="en-US" sz="2000" dirty="0" err="1">
                <a:latin typeface="Poppins Bold"/>
              </a:rPr>
              <a:t>ciertos</a:t>
            </a:r>
            <a:r>
              <a:rPr lang="en-US" sz="2000" dirty="0">
                <a:latin typeface="Poppins Bold"/>
              </a:rPr>
              <a:t> </a:t>
            </a:r>
            <a:r>
              <a:rPr lang="en-US" sz="2000" dirty="0" err="1">
                <a:latin typeface="Poppins Bold"/>
              </a:rPr>
              <a:t>principios</a:t>
            </a:r>
            <a:r>
              <a:rPr lang="en-US" sz="2000" dirty="0">
                <a:latin typeface="Poppins Bold"/>
              </a:rPr>
              <a:t> de </a:t>
            </a:r>
            <a:r>
              <a:rPr lang="en-US" sz="2000" dirty="0" err="1">
                <a:latin typeface="Poppins Bold"/>
              </a:rPr>
              <a:t>clasificación</a:t>
            </a:r>
            <a:r>
              <a:rPr lang="en-US" sz="2000" dirty="0">
                <a:latin typeface="Poppins Bold"/>
              </a:rPr>
              <a:t>, </a:t>
            </a:r>
            <a:r>
              <a:rPr lang="en-US" sz="2000" dirty="0" err="1">
                <a:latin typeface="Poppins Bold"/>
              </a:rPr>
              <a:t>en</a:t>
            </a:r>
            <a:r>
              <a:rPr lang="en-US" sz="2000" dirty="0">
                <a:latin typeface="Poppins Bold"/>
              </a:rPr>
              <a:t> cuatro </a:t>
            </a:r>
            <a:r>
              <a:rPr lang="en-US" sz="2000" dirty="0" err="1">
                <a:latin typeface="Poppins Bold"/>
              </a:rPr>
              <a:t>niveles</a:t>
            </a:r>
            <a:r>
              <a:rPr lang="en-US" sz="2000" dirty="0">
                <a:latin typeface="Poppins Bold"/>
              </a:rPr>
              <a:t> </a:t>
            </a:r>
            <a:r>
              <a:rPr lang="en-US" sz="2000" dirty="0" err="1">
                <a:latin typeface="Poppins Bold"/>
              </a:rPr>
              <a:t>jerárquicos</a:t>
            </a:r>
            <a:r>
              <a:rPr lang="en-US" sz="2000" dirty="0">
                <a:latin typeface="Poppins Bold"/>
              </a:rPr>
              <a:t>, </a:t>
            </a:r>
            <a:r>
              <a:rPr lang="en-US" sz="2000" dirty="0" err="1">
                <a:latin typeface="Poppins Bold"/>
              </a:rPr>
              <a:t>obteniendo</a:t>
            </a:r>
            <a:r>
              <a:rPr lang="en-US" sz="2000" dirty="0">
                <a:latin typeface="Poppins Bold"/>
              </a:rPr>
              <a:t> un </a:t>
            </a:r>
            <a:r>
              <a:rPr lang="en-US" sz="2000" dirty="0" err="1">
                <a:latin typeface="Poppins Bold"/>
              </a:rPr>
              <a:t>código</a:t>
            </a:r>
            <a:r>
              <a:rPr lang="en-US" sz="2000" dirty="0">
                <a:latin typeface="Poppins Bold"/>
              </a:rPr>
              <a:t> </a:t>
            </a:r>
            <a:r>
              <a:rPr lang="en-US" sz="2000" dirty="0" err="1">
                <a:latin typeface="Poppins Bold"/>
              </a:rPr>
              <a:t>específico</a:t>
            </a:r>
            <a:r>
              <a:rPr lang="en-US" sz="2000" dirty="0">
                <a:latin typeface="Poppins Bold"/>
              </a:rPr>
              <a:t> de uno a cuatro </a:t>
            </a:r>
            <a:r>
              <a:rPr lang="en-US" sz="2000" dirty="0" err="1">
                <a:latin typeface="Poppins Bold"/>
              </a:rPr>
              <a:t>dígitos</a:t>
            </a:r>
            <a:r>
              <a:rPr lang="en-US" sz="2000" dirty="0">
                <a:latin typeface="Poppins Bold"/>
              </a:rPr>
              <a:t> </a:t>
            </a:r>
            <a:r>
              <a:rPr lang="en-US" sz="2000" dirty="0" err="1">
                <a:latin typeface="Poppins Bold"/>
              </a:rPr>
              <a:t>según</a:t>
            </a:r>
            <a:r>
              <a:rPr lang="en-US" sz="2000" dirty="0">
                <a:latin typeface="Poppins Bold"/>
              </a:rPr>
              <a:t> </a:t>
            </a:r>
            <a:r>
              <a:rPr lang="en-US" sz="2000" dirty="0" err="1">
                <a:latin typeface="Poppins Bold"/>
              </a:rPr>
              <a:t>el</a:t>
            </a:r>
            <a:r>
              <a:rPr lang="en-US" sz="2000" dirty="0">
                <a:latin typeface="Poppins Bold"/>
              </a:rPr>
              <a:t> </a:t>
            </a:r>
            <a:r>
              <a:rPr lang="en-US" sz="2000" dirty="0" err="1">
                <a:latin typeface="Poppins Bold"/>
              </a:rPr>
              <a:t>nivel</a:t>
            </a:r>
            <a:r>
              <a:rPr lang="en-US" sz="2000" dirty="0">
                <a:latin typeface="Poppins Bold"/>
              </a:rPr>
              <a:t> de que se </a:t>
            </a:r>
            <a:r>
              <a:rPr lang="en-US" sz="2000" dirty="0" err="1">
                <a:latin typeface="Poppins Bold"/>
              </a:rPr>
              <a:t>trate</a:t>
            </a:r>
            <a:endParaRPr lang="en-US" sz="2000" dirty="0">
              <a:latin typeface="Poppins Bold"/>
            </a:endParaRPr>
          </a:p>
        </p:txBody>
      </p:sp>
      <p:sp>
        <p:nvSpPr>
          <p:cNvPr id="3" name="AutoShape 3"/>
          <p:cNvSpPr/>
          <p:nvPr/>
        </p:nvSpPr>
        <p:spPr>
          <a:xfrm>
            <a:off x="5673814" y="5904019"/>
            <a:ext cx="5938357" cy="0"/>
          </a:xfrm>
          <a:prstGeom prst="line">
            <a:avLst/>
          </a:prstGeom>
          <a:ln w="19050" cap="flat">
            <a:solidFill>
              <a:srgbClr val="BDC2C5"/>
            </a:solidFill>
            <a:prstDash val="solid"/>
            <a:headEnd type="none" w="sm" len="sm"/>
            <a:tailEnd type="none" w="sm" len="sm"/>
          </a:ln>
        </p:spPr>
      </p:sp>
      <p:grpSp>
        <p:nvGrpSpPr>
          <p:cNvPr id="4" name="Group 4"/>
          <p:cNvGrpSpPr>
            <a:grpSpLocks noChangeAspect="1"/>
          </p:cNvGrpSpPr>
          <p:nvPr/>
        </p:nvGrpSpPr>
        <p:grpSpPr>
          <a:xfrm rot="-10800000">
            <a:off x="1" y="-42458"/>
            <a:ext cx="5766215" cy="6894467"/>
            <a:chOff x="0" y="0"/>
            <a:chExt cx="8603361" cy="10286746"/>
          </a:xfrm>
        </p:grpSpPr>
        <p:sp>
          <p:nvSpPr>
            <p:cNvPr id="5" name="Freeform 5"/>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stretch>
                <a:fillRect l="-33177" r="-33177"/>
              </a:stretch>
            </a:blipFill>
          </p:spPr>
        </p:sp>
      </p:grpSp>
      <p:sp>
        <p:nvSpPr>
          <p:cNvPr id="6" name="AutoShape 6"/>
          <p:cNvSpPr/>
          <p:nvPr/>
        </p:nvSpPr>
        <p:spPr>
          <a:xfrm rot="-4673811">
            <a:off x="2637056" y="5102247"/>
            <a:ext cx="3518317" cy="0"/>
          </a:xfrm>
          <a:prstGeom prst="line">
            <a:avLst/>
          </a:prstGeom>
          <a:ln w="85725" cap="rnd">
            <a:solidFill>
              <a:srgbClr val="E6950A"/>
            </a:solidFill>
            <a:prstDash val="solid"/>
            <a:headEnd type="none" w="sm" len="sm"/>
            <a:tailEnd type="none" w="sm" len="sm"/>
          </a:ln>
        </p:spPr>
      </p:sp>
      <p:sp>
        <p:nvSpPr>
          <p:cNvPr id="7" name="AutoShape 7"/>
          <p:cNvSpPr/>
          <p:nvPr/>
        </p:nvSpPr>
        <p:spPr>
          <a:xfrm rot="-4673811">
            <a:off x="2804838" y="5875443"/>
            <a:ext cx="3518317" cy="0"/>
          </a:xfrm>
          <a:prstGeom prst="line">
            <a:avLst/>
          </a:prstGeom>
          <a:ln w="85725" cap="rnd">
            <a:solidFill>
              <a:srgbClr val="E6950A"/>
            </a:solidFill>
            <a:prstDash val="solid"/>
            <a:headEnd type="none" w="sm" len="sm"/>
            <a:tailEnd type="none" w="sm" len="sm"/>
          </a:ln>
        </p:spPr>
      </p:sp>
      <p:sp>
        <p:nvSpPr>
          <p:cNvPr id="8" name="AutoShape 8"/>
          <p:cNvSpPr/>
          <p:nvPr/>
        </p:nvSpPr>
        <p:spPr>
          <a:xfrm rot="-4673811">
            <a:off x="3914656" y="-653082"/>
            <a:ext cx="3518317" cy="0"/>
          </a:xfrm>
          <a:prstGeom prst="line">
            <a:avLst/>
          </a:prstGeom>
          <a:ln w="85725" cap="rnd">
            <a:solidFill>
              <a:srgbClr val="E6950A"/>
            </a:solidFill>
            <a:prstDash val="solid"/>
            <a:headEnd type="none" w="sm" len="sm"/>
            <a:tailEnd type="none" w="sm" len="sm"/>
          </a:ln>
        </p:spPr>
      </p:sp>
      <p:grpSp>
        <p:nvGrpSpPr>
          <p:cNvPr id="9" name="Group 9"/>
          <p:cNvGrpSpPr/>
          <p:nvPr/>
        </p:nvGrpSpPr>
        <p:grpSpPr>
          <a:xfrm>
            <a:off x="-1172058" y="429157"/>
            <a:ext cx="6053959" cy="6165920"/>
            <a:chOff x="0" y="0"/>
            <a:chExt cx="1035112" cy="1054255"/>
          </a:xfrm>
        </p:grpSpPr>
        <p:sp>
          <p:nvSpPr>
            <p:cNvPr id="10" name="Freeform 10"/>
            <p:cNvSpPr/>
            <p:nvPr/>
          </p:nvSpPr>
          <p:spPr>
            <a:xfrm>
              <a:off x="0" y="0"/>
              <a:ext cx="1035112" cy="1054255"/>
            </a:xfrm>
            <a:custGeom>
              <a:avLst/>
              <a:gdLst/>
              <a:ahLst/>
              <a:cxnLst/>
              <a:rect l="l" t="t" r="r" b="b"/>
              <a:pathLst>
                <a:path w="1035112" h="1054255">
                  <a:moveTo>
                    <a:pt x="203200" y="0"/>
                  </a:moveTo>
                  <a:lnTo>
                    <a:pt x="1035112" y="0"/>
                  </a:lnTo>
                  <a:lnTo>
                    <a:pt x="831912" y="1054255"/>
                  </a:lnTo>
                  <a:lnTo>
                    <a:pt x="0" y="1054255"/>
                  </a:lnTo>
                  <a:lnTo>
                    <a:pt x="203200" y="0"/>
                  </a:lnTo>
                  <a:close/>
                </a:path>
              </a:pathLst>
            </a:custGeom>
            <a:solidFill>
              <a:srgbClr val="000000">
                <a:alpha val="72941"/>
              </a:srgbClr>
            </a:solidFill>
          </p:spPr>
        </p:sp>
        <p:sp>
          <p:nvSpPr>
            <p:cNvPr id="11" name="TextBox 11"/>
            <p:cNvSpPr txBox="1"/>
            <p:nvPr/>
          </p:nvSpPr>
          <p:spPr>
            <a:xfrm>
              <a:off x="101600" y="19050"/>
              <a:ext cx="609600" cy="590550"/>
            </a:xfrm>
            <a:prstGeom prst="rect">
              <a:avLst/>
            </a:prstGeom>
          </p:spPr>
          <p:txBody>
            <a:bodyPr lIns="33867" tIns="33867" rIns="33867" bIns="33867" rtlCol="0" anchor="ctr"/>
            <a:lstStyle/>
            <a:p>
              <a:pPr algn="ctr" defTabSz="609630">
                <a:lnSpc>
                  <a:spcPts val="1507"/>
                </a:lnSpc>
              </a:pPr>
              <a:endParaRPr sz="1200">
                <a:solidFill>
                  <a:prstClr val="black"/>
                </a:solidFill>
                <a:latin typeface="Calibri"/>
              </a:endParaRPr>
            </a:p>
          </p:txBody>
        </p:sp>
      </p:grpSp>
      <p:sp>
        <p:nvSpPr>
          <p:cNvPr id="12" name="TextBox 12"/>
          <p:cNvSpPr txBox="1"/>
          <p:nvPr/>
        </p:nvSpPr>
        <p:spPr>
          <a:xfrm>
            <a:off x="247472" y="1418882"/>
            <a:ext cx="3492955" cy="3913187"/>
          </a:xfrm>
          <a:prstGeom prst="rect">
            <a:avLst/>
          </a:prstGeom>
        </p:spPr>
        <p:txBody>
          <a:bodyPr lIns="0" tIns="0" rIns="0" bIns="0" rtlCol="0" anchor="t">
            <a:spAutoFit/>
          </a:bodyPr>
          <a:lstStyle/>
          <a:p>
            <a:pPr defTabSz="609630">
              <a:lnSpc>
                <a:spcPts val="5097"/>
              </a:lnSpc>
            </a:pPr>
            <a:r>
              <a:rPr lang="en-US" sz="4248">
                <a:solidFill>
                  <a:srgbClr val="FFFFFF"/>
                </a:solidFill>
                <a:latin typeface="Poppins"/>
              </a:rPr>
              <a:t>Marco Normativo de la INTOSAI y Principios de Clasificación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73814" y="1447800"/>
            <a:ext cx="5938357" cy="3976153"/>
          </a:xfrm>
          <a:prstGeom prst="rect">
            <a:avLst/>
          </a:prstGeom>
        </p:spPr>
        <p:txBody>
          <a:bodyPr lIns="0" tIns="0" rIns="0" bIns="0" rtlCol="0" anchor="t">
            <a:spAutoFit/>
          </a:bodyPr>
          <a:lstStyle/>
          <a:p>
            <a:pPr marL="431822" lvl="1" indent="-215911" algn="just" defTabSz="609630">
              <a:lnSpc>
                <a:spcPts val="2600"/>
              </a:lnSpc>
              <a:buFont typeface="Arial"/>
              <a:buChar char="•"/>
            </a:pPr>
            <a:r>
              <a:rPr lang="en-US" sz="2000">
                <a:solidFill>
                  <a:srgbClr val="000000"/>
                </a:solidFill>
                <a:latin typeface="Clear Sans Regular"/>
              </a:rPr>
              <a:t>El nivel 1 se ocupa de los fundamentos de la auditoría gubernamental. </a:t>
            </a:r>
          </a:p>
          <a:p>
            <a:pPr marL="431822" lvl="1" indent="-215911" algn="just" defTabSz="609630">
              <a:lnSpc>
                <a:spcPts val="2600"/>
              </a:lnSpc>
              <a:buFont typeface="Arial"/>
              <a:buChar char="•"/>
            </a:pPr>
            <a:r>
              <a:rPr lang="en-US" sz="2000">
                <a:solidFill>
                  <a:srgbClr val="000000"/>
                </a:solidFill>
                <a:latin typeface="Clear Sans Regular"/>
              </a:rPr>
              <a:t>El nivel 2 cubre los requisitos previos para el adecuado funcionamiento y conducta profesional de los organismos auditores. </a:t>
            </a:r>
          </a:p>
          <a:p>
            <a:pPr marL="431822" lvl="1" indent="-215911" algn="just" defTabSz="609630">
              <a:lnSpc>
                <a:spcPts val="2600"/>
              </a:lnSpc>
              <a:buFont typeface="Arial"/>
              <a:buChar char="•"/>
            </a:pPr>
            <a:r>
              <a:rPr lang="en-US" sz="2000">
                <a:solidFill>
                  <a:srgbClr val="000000"/>
                </a:solidFill>
                <a:latin typeface="Clear Sans Regular"/>
              </a:rPr>
              <a:t>El nivel 3 incluye todos aquellos principios fundamentales para la realización de las auditorías.</a:t>
            </a:r>
          </a:p>
          <a:p>
            <a:pPr marL="431822" lvl="1" indent="-215911" algn="just" defTabSz="609630">
              <a:lnSpc>
                <a:spcPts val="2600"/>
              </a:lnSpc>
              <a:buFont typeface="Arial"/>
              <a:buChar char="•"/>
            </a:pPr>
            <a:r>
              <a:rPr lang="en-US" sz="2000">
                <a:solidFill>
                  <a:srgbClr val="000000"/>
                </a:solidFill>
                <a:latin typeface="Clear Sans Regular"/>
              </a:rPr>
              <a:t>Finalmente, el nivel 4 se refiere a las directrices de auditoría, es decir, todos los principios traducidos a directrices específicas, detalladas y operacionales. </a:t>
            </a:r>
          </a:p>
        </p:txBody>
      </p:sp>
      <p:sp>
        <p:nvSpPr>
          <p:cNvPr id="3" name="AutoShape 3"/>
          <p:cNvSpPr/>
          <p:nvPr/>
        </p:nvSpPr>
        <p:spPr>
          <a:xfrm>
            <a:off x="5673814" y="5904019"/>
            <a:ext cx="5938357" cy="0"/>
          </a:xfrm>
          <a:prstGeom prst="line">
            <a:avLst/>
          </a:prstGeom>
          <a:ln w="19050" cap="flat">
            <a:solidFill>
              <a:srgbClr val="BDC2C5"/>
            </a:solidFill>
            <a:prstDash val="solid"/>
            <a:headEnd type="none" w="sm" len="sm"/>
            <a:tailEnd type="none" w="sm" len="sm"/>
          </a:ln>
        </p:spPr>
      </p:sp>
      <p:grpSp>
        <p:nvGrpSpPr>
          <p:cNvPr id="4" name="Group 4"/>
          <p:cNvGrpSpPr>
            <a:grpSpLocks noChangeAspect="1"/>
          </p:cNvGrpSpPr>
          <p:nvPr/>
        </p:nvGrpSpPr>
        <p:grpSpPr>
          <a:xfrm rot="-10800000">
            <a:off x="1" y="-42458"/>
            <a:ext cx="5766215" cy="6894467"/>
            <a:chOff x="0" y="0"/>
            <a:chExt cx="8603361" cy="10286746"/>
          </a:xfrm>
        </p:grpSpPr>
        <p:sp>
          <p:nvSpPr>
            <p:cNvPr id="5" name="Freeform 5"/>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stretch>
                <a:fillRect l="-33177" r="-33177"/>
              </a:stretch>
            </a:blipFill>
          </p:spPr>
        </p:sp>
      </p:grpSp>
      <p:sp>
        <p:nvSpPr>
          <p:cNvPr id="6" name="AutoShape 6"/>
          <p:cNvSpPr/>
          <p:nvPr/>
        </p:nvSpPr>
        <p:spPr>
          <a:xfrm rot="-4673811">
            <a:off x="2637056" y="5102247"/>
            <a:ext cx="3518317" cy="0"/>
          </a:xfrm>
          <a:prstGeom prst="line">
            <a:avLst/>
          </a:prstGeom>
          <a:ln w="85725" cap="rnd">
            <a:solidFill>
              <a:srgbClr val="E6950A"/>
            </a:solidFill>
            <a:prstDash val="solid"/>
            <a:headEnd type="none" w="sm" len="sm"/>
            <a:tailEnd type="none" w="sm" len="sm"/>
          </a:ln>
        </p:spPr>
      </p:sp>
      <p:sp>
        <p:nvSpPr>
          <p:cNvPr id="7" name="AutoShape 7"/>
          <p:cNvSpPr/>
          <p:nvPr/>
        </p:nvSpPr>
        <p:spPr>
          <a:xfrm rot="-4673811">
            <a:off x="2804838" y="5875443"/>
            <a:ext cx="3518317" cy="0"/>
          </a:xfrm>
          <a:prstGeom prst="line">
            <a:avLst/>
          </a:prstGeom>
          <a:ln w="85725" cap="rnd">
            <a:solidFill>
              <a:srgbClr val="E6950A"/>
            </a:solidFill>
            <a:prstDash val="solid"/>
            <a:headEnd type="none" w="sm" len="sm"/>
            <a:tailEnd type="none" w="sm" len="sm"/>
          </a:ln>
        </p:spPr>
      </p:sp>
      <p:sp>
        <p:nvSpPr>
          <p:cNvPr id="8" name="AutoShape 8"/>
          <p:cNvSpPr/>
          <p:nvPr/>
        </p:nvSpPr>
        <p:spPr>
          <a:xfrm rot="-4673811">
            <a:off x="3914656" y="-653082"/>
            <a:ext cx="3518317" cy="0"/>
          </a:xfrm>
          <a:prstGeom prst="line">
            <a:avLst/>
          </a:prstGeom>
          <a:ln w="85725" cap="rnd">
            <a:solidFill>
              <a:srgbClr val="E6950A"/>
            </a:solidFill>
            <a:prstDash val="solid"/>
            <a:headEnd type="none" w="sm" len="sm"/>
            <a:tailEnd type="none" w="sm" len="sm"/>
          </a:ln>
        </p:spPr>
      </p:sp>
      <p:grpSp>
        <p:nvGrpSpPr>
          <p:cNvPr id="9" name="Group 9"/>
          <p:cNvGrpSpPr/>
          <p:nvPr/>
        </p:nvGrpSpPr>
        <p:grpSpPr>
          <a:xfrm>
            <a:off x="-1172058" y="429157"/>
            <a:ext cx="6053959" cy="6165920"/>
            <a:chOff x="0" y="0"/>
            <a:chExt cx="1035112" cy="1054255"/>
          </a:xfrm>
        </p:grpSpPr>
        <p:sp>
          <p:nvSpPr>
            <p:cNvPr id="10" name="Freeform 10"/>
            <p:cNvSpPr/>
            <p:nvPr/>
          </p:nvSpPr>
          <p:spPr>
            <a:xfrm>
              <a:off x="0" y="0"/>
              <a:ext cx="1035112" cy="1054255"/>
            </a:xfrm>
            <a:custGeom>
              <a:avLst/>
              <a:gdLst/>
              <a:ahLst/>
              <a:cxnLst/>
              <a:rect l="l" t="t" r="r" b="b"/>
              <a:pathLst>
                <a:path w="1035112" h="1054255">
                  <a:moveTo>
                    <a:pt x="203200" y="0"/>
                  </a:moveTo>
                  <a:lnTo>
                    <a:pt x="1035112" y="0"/>
                  </a:lnTo>
                  <a:lnTo>
                    <a:pt x="831912" y="1054255"/>
                  </a:lnTo>
                  <a:lnTo>
                    <a:pt x="0" y="1054255"/>
                  </a:lnTo>
                  <a:lnTo>
                    <a:pt x="203200" y="0"/>
                  </a:lnTo>
                  <a:close/>
                </a:path>
              </a:pathLst>
            </a:custGeom>
            <a:solidFill>
              <a:srgbClr val="000000">
                <a:alpha val="72941"/>
              </a:srgbClr>
            </a:solidFill>
          </p:spPr>
        </p:sp>
        <p:sp>
          <p:nvSpPr>
            <p:cNvPr id="11" name="TextBox 11"/>
            <p:cNvSpPr txBox="1"/>
            <p:nvPr/>
          </p:nvSpPr>
          <p:spPr>
            <a:xfrm>
              <a:off x="101600" y="19050"/>
              <a:ext cx="609600" cy="590550"/>
            </a:xfrm>
            <a:prstGeom prst="rect">
              <a:avLst/>
            </a:prstGeom>
          </p:spPr>
          <p:txBody>
            <a:bodyPr lIns="33867" tIns="33867" rIns="33867" bIns="33867" rtlCol="0" anchor="ctr"/>
            <a:lstStyle/>
            <a:p>
              <a:pPr algn="ctr" defTabSz="609630">
                <a:lnSpc>
                  <a:spcPts val="1507"/>
                </a:lnSpc>
              </a:pPr>
              <a:endParaRPr sz="1200">
                <a:solidFill>
                  <a:prstClr val="black"/>
                </a:solidFill>
                <a:latin typeface="Calibri"/>
              </a:endParaRPr>
            </a:p>
          </p:txBody>
        </p:sp>
      </p:grpSp>
      <p:sp>
        <p:nvSpPr>
          <p:cNvPr id="12" name="TextBox 12"/>
          <p:cNvSpPr txBox="1"/>
          <p:nvPr/>
        </p:nvSpPr>
        <p:spPr>
          <a:xfrm>
            <a:off x="247472" y="1418882"/>
            <a:ext cx="3492955" cy="3913187"/>
          </a:xfrm>
          <a:prstGeom prst="rect">
            <a:avLst/>
          </a:prstGeom>
        </p:spPr>
        <p:txBody>
          <a:bodyPr lIns="0" tIns="0" rIns="0" bIns="0" rtlCol="0" anchor="t">
            <a:spAutoFit/>
          </a:bodyPr>
          <a:lstStyle/>
          <a:p>
            <a:pPr defTabSz="609630">
              <a:lnSpc>
                <a:spcPts val="5097"/>
              </a:lnSpc>
            </a:pPr>
            <a:r>
              <a:rPr lang="en-US" sz="4248">
                <a:solidFill>
                  <a:srgbClr val="FFFFFF"/>
                </a:solidFill>
                <a:latin typeface="Poppins"/>
              </a:rPr>
              <a:t>Marco Normativo de la INTOSAI y Principios de Clasificación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66216" y="2266950"/>
            <a:ext cx="5938357" cy="2309030"/>
          </a:xfrm>
          <a:prstGeom prst="rect">
            <a:avLst/>
          </a:prstGeom>
        </p:spPr>
        <p:txBody>
          <a:bodyPr lIns="0" tIns="0" rIns="0" bIns="0" rtlCol="0" anchor="t">
            <a:spAutoFit/>
          </a:bodyPr>
          <a:lstStyle/>
          <a:p>
            <a:pPr algn="just" defTabSz="609630">
              <a:lnSpc>
                <a:spcPts val="2600"/>
              </a:lnSpc>
            </a:pPr>
            <a:r>
              <a:rPr lang="en-US" sz="2000">
                <a:solidFill>
                  <a:srgbClr val="000000"/>
                </a:solidFill>
                <a:latin typeface="Clear Sans Regular"/>
              </a:rPr>
              <a:t>Para mejor comprensión del Marco de Normas Profesionales de la INTOSAI y para mostrar su validez en el ámbito de control interno, a continuación se presentan de forma sucinta las Normas Profesionales (ISSAIs) relevantes para los organismos auditores integrantes del Sistema Nacional de Fiscalización. </a:t>
            </a:r>
          </a:p>
        </p:txBody>
      </p:sp>
      <p:sp>
        <p:nvSpPr>
          <p:cNvPr id="3" name="AutoShape 3"/>
          <p:cNvSpPr/>
          <p:nvPr/>
        </p:nvSpPr>
        <p:spPr>
          <a:xfrm>
            <a:off x="5673814" y="5904019"/>
            <a:ext cx="5938357" cy="0"/>
          </a:xfrm>
          <a:prstGeom prst="line">
            <a:avLst/>
          </a:prstGeom>
          <a:ln w="19050" cap="flat">
            <a:solidFill>
              <a:srgbClr val="BDC2C5"/>
            </a:solidFill>
            <a:prstDash val="solid"/>
            <a:headEnd type="none" w="sm" len="sm"/>
            <a:tailEnd type="none" w="sm" len="sm"/>
          </a:ln>
        </p:spPr>
      </p:sp>
      <p:grpSp>
        <p:nvGrpSpPr>
          <p:cNvPr id="4" name="Group 4"/>
          <p:cNvGrpSpPr>
            <a:grpSpLocks noChangeAspect="1"/>
          </p:cNvGrpSpPr>
          <p:nvPr/>
        </p:nvGrpSpPr>
        <p:grpSpPr>
          <a:xfrm rot="-10800000">
            <a:off x="1" y="-42458"/>
            <a:ext cx="5766215" cy="6894467"/>
            <a:chOff x="0" y="0"/>
            <a:chExt cx="8603361" cy="10286746"/>
          </a:xfrm>
        </p:grpSpPr>
        <p:sp>
          <p:nvSpPr>
            <p:cNvPr id="5" name="Freeform 5"/>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stretch>
                <a:fillRect l="-39647" r="-39647"/>
              </a:stretch>
            </a:blipFill>
          </p:spPr>
        </p:sp>
      </p:grpSp>
      <p:sp>
        <p:nvSpPr>
          <p:cNvPr id="6" name="AutoShape 6"/>
          <p:cNvSpPr/>
          <p:nvPr/>
        </p:nvSpPr>
        <p:spPr>
          <a:xfrm rot="-4673811">
            <a:off x="2637056" y="5102247"/>
            <a:ext cx="3518317" cy="0"/>
          </a:xfrm>
          <a:prstGeom prst="line">
            <a:avLst/>
          </a:prstGeom>
          <a:ln w="85725" cap="rnd">
            <a:solidFill>
              <a:srgbClr val="E6950A"/>
            </a:solidFill>
            <a:prstDash val="solid"/>
            <a:headEnd type="none" w="sm" len="sm"/>
            <a:tailEnd type="none" w="sm" len="sm"/>
          </a:ln>
        </p:spPr>
      </p:sp>
      <p:sp>
        <p:nvSpPr>
          <p:cNvPr id="7" name="AutoShape 7"/>
          <p:cNvSpPr/>
          <p:nvPr/>
        </p:nvSpPr>
        <p:spPr>
          <a:xfrm rot="-4673811">
            <a:off x="2804838" y="5875443"/>
            <a:ext cx="3518317" cy="0"/>
          </a:xfrm>
          <a:prstGeom prst="line">
            <a:avLst/>
          </a:prstGeom>
          <a:ln w="85725" cap="rnd">
            <a:solidFill>
              <a:srgbClr val="E6950A"/>
            </a:solidFill>
            <a:prstDash val="solid"/>
            <a:headEnd type="none" w="sm" len="sm"/>
            <a:tailEnd type="none" w="sm" len="sm"/>
          </a:ln>
        </p:spPr>
      </p:sp>
      <p:sp>
        <p:nvSpPr>
          <p:cNvPr id="8" name="AutoShape 8"/>
          <p:cNvSpPr/>
          <p:nvPr/>
        </p:nvSpPr>
        <p:spPr>
          <a:xfrm rot="-4673811">
            <a:off x="3914656" y="-653082"/>
            <a:ext cx="3518317" cy="0"/>
          </a:xfrm>
          <a:prstGeom prst="line">
            <a:avLst/>
          </a:prstGeom>
          <a:ln w="85725" cap="rnd">
            <a:solidFill>
              <a:srgbClr val="E6950A"/>
            </a:solidFill>
            <a:prstDash val="solid"/>
            <a:headEnd type="none" w="sm" len="sm"/>
            <a:tailEnd type="none" w="sm" len="sm"/>
          </a:ln>
        </p:spPr>
      </p:sp>
      <p:grpSp>
        <p:nvGrpSpPr>
          <p:cNvPr id="9" name="Group 9"/>
          <p:cNvGrpSpPr/>
          <p:nvPr/>
        </p:nvGrpSpPr>
        <p:grpSpPr>
          <a:xfrm>
            <a:off x="-1172058" y="429157"/>
            <a:ext cx="6053959" cy="6165920"/>
            <a:chOff x="0" y="0"/>
            <a:chExt cx="1035112" cy="1054255"/>
          </a:xfrm>
        </p:grpSpPr>
        <p:sp>
          <p:nvSpPr>
            <p:cNvPr id="10" name="Freeform 10"/>
            <p:cNvSpPr/>
            <p:nvPr/>
          </p:nvSpPr>
          <p:spPr>
            <a:xfrm>
              <a:off x="0" y="0"/>
              <a:ext cx="1035112" cy="1054255"/>
            </a:xfrm>
            <a:custGeom>
              <a:avLst/>
              <a:gdLst/>
              <a:ahLst/>
              <a:cxnLst/>
              <a:rect l="l" t="t" r="r" b="b"/>
              <a:pathLst>
                <a:path w="1035112" h="1054255">
                  <a:moveTo>
                    <a:pt x="203200" y="0"/>
                  </a:moveTo>
                  <a:lnTo>
                    <a:pt x="1035112" y="0"/>
                  </a:lnTo>
                  <a:lnTo>
                    <a:pt x="831912" y="1054255"/>
                  </a:lnTo>
                  <a:lnTo>
                    <a:pt x="0" y="1054255"/>
                  </a:lnTo>
                  <a:lnTo>
                    <a:pt x="203200" y="0"/>
                  </a:lnTo>
                  <a:close/>
                </a:path>
              </a:pathLst>
            </a:custGeom>
            <a:solidFill>
              <a:srgbClr val="000000">
                <a:alpha val="72941"/>
              </a:srgbClr>
            </a:solidFill>
          </p:spPr>
        </p:sp>
        <p:sp>
          <p:nvSpPr>
            <p:cNvPr id="11" name="TextBox 11"/>
            <p:cNvSpPr txBox="1"/>
            <p:nvPr/>
          </p:nvSpPr>
          <p:spPr>
            <a:xfrm>
              <a:off x="101600" y="19050"/>
              <a:ext cx="609600" cy="590550"/>
            </a:xfrm>
            <a:prstGeom prst="rect">
              <a:avLst/>
            </a:prstGeom>
          </p:spPr>
          <p:txBody>
            <a:bodyPr lIns="33867" tIns="33867" rIns="33867" bIns="33867" rtlCol="0" anchor="ctr"/>
            <a:lstStyle/>
            <a:p>
              <a:pPr algn="ctr" defTabSz="609630">
                <a:lnSpc>
                  <a:spcPts val="1507"/>
                </a:lnSpc>
              </a:pPr>
              <a:endParaRPr sz="1200">
                <a:solidFill>
                  <a:prstClr val="black"/>
                </a:solidFill>
                <a:latin typeface="Calibri"/>
              </a:endParaRPr>
            </a:p>
          </p:txBody>
        </p:sp>
      </p:grpSp>
      <p:sp>
        <p:nvSpPr>
          <p:cNvPr id="12" name="TextBox 12"/>
          <p:cNvSpPr txBox="1"/>
          <p:nvPr/>
        </p:nvSpPr>
        <p:spPr>
          <a:xfrm>
            <a:off x="296110" y="1638323"/>
            <a:ext cx="3492955" cy="3500958"/>
          </a:xfrm>
          <a:prstGeom prst="rect">
            <a:avLst/>
          </a:prstGeom>
        </p:spPr>
        <p:txBody>
          <a:bodyPr lIns="0" tIns="0" rIns="0" bIns="0" rtlCol="0" anchor="t">
            <a:spAutoFit/>
          </a:bodyPr>
          <a:lstStyle/>
          <a:p>
            <a:pPr defTabSz="609630">
              <a:lnSpc>
                <a:spcPts val="3920"/>
              </a:lnSpc>
            </a:pPr>
            <a:r>
              <a:rPr lang="en-US" sz="3266">
                <a:solidFill>
                  <a:srgbClr val="FFFFFF"/>
                </a:solidFill>
                <a:latin typeface="Poppins"/>
              </a:rPr>
              <a:t>Relevancia de las Normas Internaciones Propuestas para el Sistema Nacional de Fiscalización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673814" y="5904019"/>
            <a:ext cx="5938357" cy="0"/>
          </a:xfrm>
          <a:prstGeom prst="line">
            <a:avLst/>
          </a:prstGeom>
          <a:ln w="19050" cap="flat">
            <a:solidFill>
              <a:srgbClr val="BDC2C5"/>
            </a:solidFill>
            <a:prstDash val="solid"/>
            <a:headEnd type="none" w="sm" len="sm"/>
            <a:tailEnd type="none" w="sm" len="sm"/>
          </a:ln>
        </p:spPr>
      </p:sp>
      <p:grpSp>
        <p:nvGrpSpPr>
          <p:cNvPr id="3" name="Group 3"/>
          <p:cNvGrpSpPr>
            <a:grpSpLocks noChangeAspect="1"/>
          </p:cNvGrpSpPr>
          <p:nvPr/>
        </p:nvGrpSpPr>
        <p:grpSpPr>
          <a:xfrm rot="-10800000">
            <a:off x="1" y="-42458"/>
            <a:ext cx="5766215" cy="6894467"/>
            <a:chOff x="0" y="0"/>
            <a:chExt cx="8603361" cy="10286746"/>
          </a:xfrm>
        </p:grpSpPr>
        <p:sp>
          <p:nvSpPr>
            <p:cNvPr id="4" name="Freeform 4"/>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stretch>
                <a:fillRect l="-39647" r="-39647"/>
              </a:stretch>
            </a:blipFill>
          </p:spPr>
        </p:sp>
      </p:grpSp>
      <p:sp>
        <p:nvSpPr>
          <p:cNvPr id="5" name="AutoShape 5"/>
          <p:cNvSpPr/>
          <p:nvPr/>
        </p:nvSpPr>
        <p:spPr>
          <a:xfrm rot="-4673811">
            <a:off x="2637056" y="5102247"/>
            <a:ext cx="3518317" cy="0"/>
          </a:xfrm>
          <a:prstGeom prst="line">
            <a:avLst/>
          </a:prstGeom>
          <a:ln w="85725" cap="rnd">
            <a:solidFill>
              <a:srgbClr val="E6950A"/>
            </a:solidFill>
            <a:prstDash val="solid"/>
            <a:headEnd type="none" w="sm" len="sm"/>
            <a:tailEnd type="none" w="sm" len="sm"/>
          </a:ln>
        </p:spPr>
      </p:sp>
      <p:sp>
        <p:nvSpPr>
          <p:cNvPr id="6" name="AutoShape 6"/>
          <p:cNvSpPr/>
          <p:nvPr/>
        </p:nvSpPr>
        <p:spPr>
          <a:xfrm rot="-4673811">
            <a:off x="2804838" y="5875443"/>
            <a:ext cx="3518317" cy="0"/>
          </a:xfrm>
          <a:prstGeom prst="line">
            <a:avLst/>
          </a:prstGeom>
          <a:ln w="85725" cap="rnd">
            <a:solidFill>
              <a:srgbClr val="E6950A"/>
            </a:solidFill>
            <a:prstDash val="solid"/>
            <a:headEnd type="none" w="sm" len="sm"/>
            <a:tailEnd type="none" w="sm" len="sm"/>
          </a:ln>
        </p:spPr>
      </p:sp>
      <p:sp>
        <p:nvSpPr>
          <p:cNvPr id="7" name="AutoShape 7"/>
          <p:cNvSpPr/>
          <p:nvPr/>
        </p:nvSpPr>
        <p:spPr>
          <a:xfrm rot="-4673811">
            <a:off x="3914656" y="-653082"/>
            <a:ext cx="3518317" cy="0"/>
          </a:xfrm>
          <a:prstGeom prst="line">
            <a:avLst/>
          </a:prstGeom>
          <a:ln w="85725" cap="rnd">
            <a:solidFill>
              <a:srgbClr val="E6950A"/>
            </a:solidFill>
            <a:prstDash val="solid"/>
            <a:headEnd type="none" w="sm" len="sm"/>
            <a:tailEnd type="none" w="sm" len="sm"/>
          </a:ln>
        </p:spPr>
      </p:sp>
      <p:grpSp>
        <p:nvGrpSpPr>
          <p:cNvPr id="8" name="Group 8"/>
          <p:cNvGrpSpPr/>
          <p:nvPr/>
        </p:nvGrpSpPr>
        <p:grpSpPr>
          <a:xfrm>
            <a:off x="-1172058" y="429157"/>
            <a:ext cx="6053959" cy="6165920"/>
            <a:chOff x="0" y="0"/>
            <a:chExt cx="1035112" cy="1054255"/>
          </a:xfrm>
        </p:grpSpPr>
        <p:sp>
          <p:nvSpPr>
            <p:cNvPr id="9" name="Freeform 9"/>
            <p:cNvSpPr/>
            <p:nvPr/>
          </p:nvSpPr>
          <p:spPr>
            <a:xfrm>
              <a:off x="0" y="0"/>
              <a:ext cx="1035112" cy="1054255"/>
            </a:xfrm>
            <a:custGeom>
              <a:avLst/>
              <a:gdLst/>
              <a:ahLst/>
              <a:cxnLst/>
              <a:rect l="l" t="t" r="r" b="b"/>
              <a:pathLst>
                <a:path w="1035112" h="1054255">
                  <a:moveTo>
                    <a:pt x="203200" y="0"/>
                  </a:moveTo>
                  <a:lnTo>
                    <a:pt x="1035112" y="0"/>
                  </a:lnTo>
                  <a:lnTo>
                    <a:pt x="831912" y="1054255"/>
                  </a:lnTo>
                  <a:lnTo>
                    <a:pt x="0" y="1054255"/>
                  </a:lnTo>
                  <a:lnTo>
                    <a:pt x="203200" y="0"/>
                  </a:lnTo>
                  <a:close/>
                </a:path>
              </a:pathLst>
            </a:custGeom>
            <a:solidFill>
              <a:srgbClr val="000000">
                <a:alpha val="72941"/>
              </a:srgbClr>
            </a:solidFill>
          </p:spPr>
        </p:sp>
        <p:sp>
          <p:nvSpPr>
            <p:cNvPr id="10" name="TextBox 10"/>
            <p:cNvSpPr txBox="1"/>
            <p:nvPr/>
          </p:nvSpPr>
          <p:spPr>
            <a:xfrm>
              <a:off x="101600" y="19050"/>
              <a:ext cx="609600" cy="590550"/>
            </a:xfrm>
            <a:prstGeom prst="rect">
              <a:avLst/>
            </a:prstGeom>
          </p:spPr>
          <p:txBody>
            <a:bodyPr lIns="33867" tIns="33867" rIns="33867" bIns="33867" rtlCol="0" anchor="ctr"/>
            <a:lstStyle/>
            <a:p>
              <a:pPr algn="ctr" defTabSz="609630">
                <a:lnSpc>
                  <a:spcPts val="1507"/>
                </a:lnSpc>
              </a:pPr>
              <a:endParaRPr sz="1200">
                <a:solidFill>
                  <a:prstClr val="black"/>
                </a:solidFill>
                <a:latin typeface="Calibri"/>
              </a:endParaRPr>
            </a:p>
          </p:txBody>
        </p:sp>
      </p:grpSp>
      <p:sp>
        <p:nvSpPr>
          <p:cNvPr id="11" name="TextBox 11"/>
          <p:cNvSpPr txBox="1"/>
          <p:nvPr/>
        </p:nvSpPr>
        <p:spPr>
          <a:xfrm>
            <a:off x="296110" y="1638323"/>
            <a:ext cx="3492955" cy="3500958"/>
          </a:xfrm>
          <a:prstGeom prst="rect">
            <a:avLst/>
          </a:prstGeom>
        </p:spPr>
        <p:txBody>
          <a:bodyPr lIns="0" tIns="0" rIns="0" bIns="0" rtlCol="0" anchor="t">
            <a:spAutoFit/>
          </a:bodyPr>
          <a:lstStyle/>
          <a:p>
            <a:pPr defTabSz="609630">
              <a:lnSpc>
                <a:spcPts val="3920"/>
              </a:lnSpc>
            </a:pPr>
            <a:r>
              <a:rPr lang="en-US" sz="3266">
                <a:solidFill>
                  <a:srgbClr val="FFFFFF"/>
                </a:solidFill>
                <a:latin typeface="Poppins"/>
              </a:rPr>
              <a:t>Relevancia de las Normas Internaciones Propuestas para el Sistema Nacional de Fiscalización</a:t>
            </a:r>
          </a:p>
        </p:txBody>
      </p:sp>
      <p:sp>
        <p:nvSpPr>
          <p:cNvPr id="12" name="TextBox 12"/>
          <p:cNvSpPr txBox="1"/>
          <p:nvPr/>
        </p:nvSpPr>
        <p:spPr>
          <a:xfrm>
            <a:off x="5772566" y="1063440"/>
            <a:ext cx="5932007" cy="655308"/>
          </a:xfrm>
          <a:prstGeom prst="rect">
            <a:avLst/>
          </a:prstGeom>
        </p:spPr>
        <p:txBody>
          <a:bodyPr lIns="0" tIns="0" rIns="0" bIns="0" rtlCol="0" anchor="t">
            <a:spAutoFit/>
          </a:bodyPr>
          <a:lstStyle/>
          <a:p>
            <a:pPr algn="just" defTabSz="609630">
              <a:lnSpc>
                <a:spcPts val="2600"/>
              </a:lnSpc>
            </a:pPr>
            <a:r>
              <a:rPr lang="en-US" sz="2000" dirty="0">
                <a:latin typeface="Poppins Bold"/>
              </a:rPr>
              <a:t>A. Nivel 1: </a:t>
            </a:r>
            <a:r>
              <a:rPr lang="en-US" sz="2000" dirty="0" err="1">
                <a:latin typeface="Poppins Bold"/>
              </a:rPr>
              <a:t>Principios</a:t>
            </a:r>
            <a:r>
              <a:rPr lang="en-US" sz="2000" dirty="0">
                <a:latin typeface="Poppins Bold"/>
              </a:rPr>
              <a:t> </a:t>
            </a:r>
            <a:r>
              <a:rPr lang="en-US" sz="2000" dirty="0" err="1">
                <a:latin typeface="Poppins Bold"/>
              </a:rPr>
              <a:t>Fundamentales</a:t>
            </a:r>
            <a:r>
              <a:rPr lang="en-US" sz="2000" dirty="0">
                <a:latin typeface="Poppins Bold"/>
              </a:rPr>
              <a:t> de la </a:t>
            </a:r>
            <a:r>
              <a:rPr lang="en-US" sz="2000" dirty="0" err="1">
                <a:latin typeface="Poppins Bold"/>
              </a:rPr>
              <a:t>Auditoría</a:t>
            </a:r>
            <a:r>
              <a:rPr lang="en-US" sz="2000" dirty="0">
                <a:latin typeface="Poppins Bold"/>
              </a:rPr>
              <a:t> </a:t>
            </a:r>
            <a:r>
              <a:rPr lang="en-US" sz="2000" dirty="0" err="1">
                <a:latin typeface="Poppins Bold"/>
              </a:rPr>
              <a:t>Gubernamental</a:t>
            </a:r>
            <a:r>
              <a:rPr lang="en-US" sz="2000" dirty="0">
                <a:latin typeface="Poppins Bold"/>
              </a:rPr>
              <a:t> </a:t>
            </a:r>
          </a:p>
        </p:txBody>
      </p:sp>
      <p:sp>
        <p:nvSpPr>
          <p:cNvPr id="13" name="TextBox 13"/>
          <p:cNvSpPr txBox="1"/>
          <p:nvPr/>
        </p:nvSpPr>
        <p:spPr>
          <a:xfrm>
            <a:off x="5766216" y="2151169"/>
            <a:ext cx="5938357" cy="3642728"/>
          </a:xfrm>
          <a:prstGeom prst="rect">
            <a:avLst/>
          </a:prstGeom>
        </p:spPr>
        <p:txBody>
          <a:bodyPr lIns="0" tIns="0" rIns="0" bIns="0" rtlCol="0" anchor="t">
            <a:spAutoFit/>
          </a:bodyPr>
          <a:lstStyle/>
          <a:p>
            <a:pPr algn="just" defTabSz="609630">
              <a:lnSpc>
                <a:spcPts val="2600"/>
              </a:lnSpc>
            </a:pPr>
            <a:r>
              <a:rPr lang="en-US" sz="2000">
                <a:solidFill>
                  <a:srgbClr val="000000"/>
                </a:solidFill>
                <a:latin typeface="Clear Sans Regular"/>
              </a:rPr>
              <a:t>Dentro del Marco de Normas Profesionales de la INTOSAI, este documento es el rector, pues destaca la relevancia de la fiscalización y define sus objetivos, a saber: </a:t>
            </a:r>
          </a:p>
          <a:p>
            <a:pPr algn="just" defTabSz="609630">
              <a:lnSpc>
                <a:spcPts val="2600"/>
              </a:lnSpc>
            </a:pPr>
            <a:endParaRPr lang="en-US" sz="2000">
              <a:solidFill>
                <a:srgbClr val="000000"/>
              </a:solidFill>
              <a:latin typeface="Clear Sans Regular"/>
            </a:endParaRPr>
          </a:p>
          <a:p>
            <a:pPr marL="431822" lvl="1" indent="-215911" algn="just" defTabSz="609630">
              <a:lnSpc>
                <a:spcPts val="2600"/>
              </a:lnSpc>
              <a:buFont typeface="Arial"/>
              <a:buChar char="•"/>
            </a:pPr>
            <a:r>
              <a:rPr lang="en-US" sz="2000">
                <a:solidFill>
                  <a:srgbClr val="000000"/>
                </a:solidFill>
                <a:latin typeface="Clear Sans Regular"/>
              </a:rPr>
              <a:t>La apropiada y eficaz utilización de los recursos públicos, </a:t>
            </a:r>
          </a:p>
          <a:p>
            <a:pPr marL="431822" lvl="1" indent="-215911" algn="just" defTabSz="609630">
              <a:lnSpc>
                <a:spcPts val="2600"/>
              </a:lnSpc>
              <a:buFont typeface="Arial"/>
              <a:buChar char="•"/>
            </a:pPr>
            <a:r>
              <a:rPr lang="en-US" sz="2000">
                <a:solidFill>
                  <a:srgbClr val="000000"/>
                </a:solidFill>
                <a:latin typeface="Clear Sans Regular"/>
              </a:rPr>
              <a:t>La búsqueda de una gestión pública rigurosa, </a:t>
            </a:r>
          </a:p>
          <a:p>
            <a:pPr marL="431822" lvl="1" indent="-215911" algn="just" defTabSz="609630">
              <a:lnSpc>
                <a:spcPts val="2600"/>
              </a:lnSpc>
              <a:buFont typeface="Arial"/>
              <a:buChar char="•"/>
            </a:pPr>
            <a:r>
              <a:rPr lang="en-US" sz="2000">
                <a:solidFill>
                  <a:srgbClr val="000000"/>
                </a:solidFill>
                <a:latin typeface="Clear Sans Regular"/>
              </a:rPr>
              <a:t>La regularidad en la acción administrativa y </a:t>
            </a:r>
          </a:p>
          <a:p>
            <a:pPr marL="431822" lvl="1" indent="-215911" algn="just" defTabSz="609630">
              <a:lnSpc>
                <a:spcPts val="2600"/>
              </a:lnSpc>
              <a:buFont typeface="Arial"/>
              <a:buChar char="•"/>
            </a:pPr>
            <a:r>
              <a:rPr lang="en-US" sz="2000">
                <a:solidFill>
                  <a:srgbClr val="000000"/>
                </a:solidFill>
                <a:latin typeface="Clear Sans Regular"/>
              </a:rPr>
              <a:t>La existencia de información objetiva a los poderes públicos y al país.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673814" y="5904019"/>
            <a:ext cx="5938357" cy="0"/>
          </a:xfrm>
          <a:prstGeom prst="line">
            <a:avLst/>
          </a:prstGeom>
          <a:ln w="19050" cap="flat">
            <a:solidFill>
              <a:srgbClr val="BDC2C5"/>
            </a:solidFill>
            <a:prstDash val="solid"/>
            <a:headEnd type="none" w="sm" len="sm"/>
            <a:tailEnd type="none" w="sm" len="sm"/>
          </a:ln>
        </p:spPr>
      </p:sp>
      <p:grpSp>
        <p:nvGrpSpPr>
          <p:cNvPr id="3" name="Group 3"/>
          <p:cNvGrpSpPr>
            <a:grpSpLocks noChangeAspect="1"/>
          </p:cNvGrpSpPr>
          <p:nvPr/>
        </p:nvGrpSpPr>
        <p:grpSpPr>
          <a:xfrm rot="-10800000">
            <a:off x="1" y="-42458"/>
            <a:ext cx="5766215" cy="6894467"/>
            <a:chOff x="0" y="0"/>
            <a:chExt cx="8603361" cy="10286746"/>
          </a:xfrm>
        </p:grpSpPr>
        <p:sp>
          <p:nvSpPr>
            <p:cNvPr id="4" name="Freeform 4"/>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stretch>
                <a:fillRect l="-39647" r="-39647"/>
              </a:stretch>
            </a:blipFill>
          </p:spPr>
        </p:sp>
      </p:grpSp>
      <p:sp>
        <p:nvSpPr>
          <p:cNvPr id="5" name="AutoShape 5"/>
          <p:cNvSpPr/>
          <p:nvPr/>
        </p:nvSpPr>
        <p:spPr>
          <a:xfrm rot="-4673811">
            <a:off x="2637056" y="5102247"/>
            <a:ext cx="3518317" cy="0"/>
          </a:xfrm>
          <a:prstGeom prst="line">
            <a:avLst/>
          </a:prstGeom>
          <a:ln w="85725" cap="rnd">
            <a:solidFill>
              <a:srgbClr val="E6950A"/>
            </a:solidFill>
            <a:prstDash val="solid"/>
            <a:headEnd type="none" w="sm" len="sm"/>
            <a:tailEnd type="none" w="sm" len="sm"/>
          </a:ln>
        </p:spPr>
      </p:sp>
      <p:sp>
        <p:nvSpPr>
          <p:cNvPr id="6" name="AutoShape 6"/>
          <p:cNvSpPr/>
          <p:nvPr/>
        </p:nvSpPr>
        <p:spPr>
          <a:xfrm rot="-4673811">
            <a:off x="2804838" y="5875443"/>
            <a:ext cx="3518317" cy="0"/>
          </a:xfrm>
          <a:prstGeom prst="line">
            <a:avLst/>
          </a:prstGeom>
          <a:ln w="85725" cap="rnd">
            <a:solidFill>
              <a:srgbClr val="E6950A"/>
            </a:solidFill>
            <a:prstDash val="solid"/>
            <a:headEnd type="none" w="sm" len="sm"/>
            <a:tailEnd type="none" w="sm" len="sm"/>
          </a:ln>
        </p:spPr>
      </p:sp>
      <p:sp>
        <p:nvSpPr>
          <p:cNvPr id="7" name="AutoShape 7"/>
          <p:cNvSpPr/>
          <p:nvPr/>
        </p:nvSpPr>
        <p:spPr>
          <a:xfrm rot="-4673811">
            <a:off x="3914656" y="-653082"/>
            <a:ext cx="3518317" cy="0"/>
          </a:xfrm>
          <a:prstGeom prst="line">
            <a:avLst/>
          </a:prstGeom>
          <a:ln w="85725" cap="rnd">
            <a:solidFill>
              <a:srgbClr val="E6950A"/>
            </a:solidFill>
            <a:prstDash val="solid"/>
            <a:headEnd type="none" w="sm" len="sm"/>
            <a:tailEnd type="none" w="sm" len="sm"/>
          </a:ln>
        </p:spPr>
      </p:sp>
      <p:grpSp>
        <p:nvGrpSpPr>
          <p:cNvPr id="8" name="Group 8"/>
          <p:cNvGrpSpPr/>
          <p:nvPr/>
        </p:nvGrpSpPr>
        <p:grpSpPr>
          <a:xfrm>
            <a:off x="-1172058" y="429157"/>
            <a:ext cx="6053959" cy="6165920"/>
            <a:chOff x="0" y="0"/>
            <a:chExt cx="1035112" cy="1054255"/>
          </a:xfrm>
        </p:grpSpPr>
        <p:sp>
          <p:nvSpPr>
            <p:cNvPr id="9" name="Freeform 9"/>
            <p:cNvSpPr/>
            <p:nvPr/>
          </p:nvSpPr>
          <p:spPr>
            <a:xfrm>
              <a:off x="0" y="0"/>
              <a:ext cx="1035112" cy="1054255"/>
            </a:xfrm>
            <a:custGeom>
              <a:avLst/>
              <a:gdLst/>
              <a:ahLst/>
              <a:cxnLst/>
              <a:rect l="l" t="t" r="r" b="b"/>
              <a:pathLst>
                <a:path w="1035112" h="1054255">
                  <a:moveTo>
                    <a:pt x="203200" y="0"/>
                  </a:moveTo>
                  <a:lnTo>
                    <a:pt x="1035112" y="0"/>
                  </a:lnTo>
                  <a:lnTo>
                    <a:pt x="831912" y="1054255"/>
                  </a:lnTo>
                  <a:lnTo>
                    <a:pt x="0" y="1054255"/>
                  </a:lnTo>
                  <a:lnTo>
                    <a:pt x="203200" y="0"/>
                  </a:lnTo>
                  <a:close/>
                </a:path>
              </a:pathLst>
            </a:custGeom>
            <a:solidFill>
              <a:srgbClr val="000000">
                <a:alpha val="72941"/>
              </a:srgbClr>
            </a:solidFill>
          </p:spPr>
        </p:sp>
        <p:sp>
          <p:nvSpPr>
            <p:cNvPr id="10" name="TextBox 10"/>
            <p:cNvSpPr txBox="1"/>
            <p:nvPr/>
          </p:nvSpPr>
          <p:spPr>
            <a:xfrm>
              <a:off x="101600" y="19050"/>
              <a:ext cx="609600" cy="590550"/>
            </a:xfrm>
            <a:prstGeom prst="rect">
              <a:avLst/>
            </a:prstGeom>
          </p:spPr>
          <p:txBody>
            <a:bodyPr lIns="33867" tIns="33867" rIns="33867" bIns="33867" rtlCol="0" anchor="ctr"/>
            <a:lstStyle/>
            <a:p>
              <a:pPr algn="ctr" defTabSz="609630">
                <a:lnSpc>
                  <a:spcPts val="1507"/>
                </a:lnSpc>
              </a:pPr>
              <a:endParaRPr sz="1200">
                <a:solidFill>
                  <a:prstClr val="black"/>
                </a:solidFill>
                <a:latin typeface="Calibri"/>
              </a:endParaRPr>
            </a:p>
          </p:txBody>
        </p:sp>
      </p:grpSp>
      <p:sp>
        <p:nvSpPr>
          <p:cNvPr id="11" name="TextBox 11"/>
          <p:cNvSpPr txBox="1"/>
          <p:nvPr/>
        </p:nvSpPr>
        <p:spPr>
          <a:xfrm>
            <a:off x="296110" y="1638323"/>
            <a:ext cx="3492955" cy="3500958"/>
          </a:xfrm>
          <a:prstGeom prst="rect">
            <a:avLst/>
          </a:prstGeom>
        </p:spPr>
        <p:txBody>
          <a:bodyPr lIns="0" tIns="0" rIns="0" bIns="0" rtlCol="0" anchor="t">
            <a:spAutoFit/>
          </a:bodyPr>
          <a:lstStyle/>
          <a:p>
            <a:pPr defTabSz="609630">
              <a:lnSpc>
                <a:spcPts val="3920"/>
              </a:lnSpc>
            </a:pPr>
            <a:r>
              <a:rPr lang="en-US" sz="3266">
                <a:solidFill>
                  <a:srgbClr val="FFFFFF"/>
                </a:solidFill>
                <a:latin typeface="Poppins"/>
              </a:rPr>
              <a:t>Relevancia de las Normas Internaciones Propuestas para el Sistema Nacional de Fiscalización</a:t>
            </a:r>
          </a:p>
        </p:txBody>
      </p:sp>
      <p:sp>
        <p:nvSpPr>
          <p:cNvPr id="12" name="TextBox 12"/>
          <p:cNvSpPr txBox="1"/>
          <p:nvPr/>
        </p:nvSpPr>
        <p:spPr>
          <a:xfrm>
            <a:off x="5772566" y="1063440"/>
            <a:ext cx="5932007" cy="655308"/>
          </a:xfrm>
          <a:prstGeom prst="rect">
            <a:avLst/>
          </a:prstGeom>
        </p:spPr>
        <p:txBody>
          <a:bodyPr lIns="0" tIns="0" rIns="0" bIns="0" rtlCol="0" anchor="t">
            <a:spAutoFit/>
          </a:bodyPr>
          <a:lstStyle/>
          <a:p>
            <a:pPr algn="just" defTabSz="609630">
              <a:lnSpc>
                <a:spcPts val="2600"/>
              </a:lnSpc>
            </a:pPr>
            <a:r>
              <a:rPr lang="en-US" sz="2000" dirty="0">
                <a:latin typeface="Poppins Bold"/>
              </a:rPr>
              <a:t>B. Nivel 2: </a:t>
            </a:r>
            <a:r>
              <a:rPr lang="en-US" sz="2000" dirty="0" err="1">
                <a:latin typeface="Poppins Bold"/>
              </a:rPr>
              <a:t>Requisitos</a:t>
            </a:r>
            <a:r>
              <a:rPr lang="en-US" sz="2000" dirty="0">
                <a:latin typeface="Poppins Bold"/>
              </a:rPr>
              <a:t> </a:t>
            </a:r>
            <a:r>
              <a:rPr lang="en-US" sz="2000" dirty="0" err="1">
                <a:latin typeface="Poppins Bold"/>
              </a:rPr>
              <a:t>Previos</a:t>
            </a:r>
            <a:r>
              <a:rPr lang="en-US" sz="2000" dirty="0">
                <a:latin typeface="Poppins Bold"/>
              </a:rPr>
              <a:t> para </a:t>
            </a:r>
            <a:r>
              <a:rPr lang="en-US" sz="2000" dirty="0" err="1">
                <a:latin typeface="Poppins Bold"/>
              </a:rPr>
              <a:t>el</a:t>
            </a:r>
            <a:r>
              <a:rPr lang="en-US" sz="2000" dirty="0">
                <a:latin typeface="Poppins Bold"/>
              </a:rPr>
              <a:t> </a:t>
            </a:r>
            <a:r>
              <a:rPr lang="en-US" sz="2000" dirty="0" err="1">
                <a:latin typeface="Poppins Bold"/>
              </a:rPr>
              <a:t>Funcionamiento</a:t>
            </a:r>
            <a:r>
              <a:rPr lang="en-US" sz="2000" dirty="0">
                <a:latin typeface="Poppins Bold"/>
              </a:rPr>
              <a:t> de las EFS </a:t>
            </a:r>
          </a:p>
        </p:txBody>
      </p:sp>
      <p:sp>
        <p:nvSpPr>
          <p:cNvPr id="13" name="TextBox 13"/>
          <p:cNvSpPr txBox="1"/>
          <p:nvPr/>
        </p:nvSpPr>
        <p:spPr>
          <a:xfrm>
            <a:off x="5766216" y="2151169"/>
            <a:ext cx="5938357" cy="3642728"/>
          </a:xfrm>
          <a:prstGeom prst="rect">
            <a:avLst/>
          </a:prstGeom>
        </p:spPr>
        <p:txBody>
          <a:bodyPr lIns="0" tIns="0" rIns="0" bIns="0" rtlCol="0" anchor="t">
            <a:spAutoFit/>
          </a:bodyPr>
          <a:lstStyle/>
          <a:p>
            <a:pPr algn="just" defTabSz="609630">
              <a:lnSpc>
                <a:spcPts val="2600"/>
              </a:lnSpc>
            </a:pPr>
            <a:r>
              <a:rPr lang="en-US" sz="2000" dirty="0">
                <a:solidFill>
                  <a:srgbClr val="000000"/>
                </a:solidFill>
                <a:latin typeface="Clear Sans Regular"/>
              </a:rPr>
              <a:t>El </a:t>
            </a:r>
            <a:r>
              <a:rPr lang="en-US" sz="2000" dirty="0" err="1">
                <a:solidFill>
                  <a:srgbClr val="000000"/>
                </a:solidFill>
                <a:latin typeface="Clear Sans Regular"/>
              </a:rPr>
              <a:t>segundo</a:t>
            </a:r>
            <a:r>
              <a:rPr lang="en-US" sz="2000" dirty="0">
                <a:solidFill>
                  <a:srgbClr val="000000"/>
                </a:solidFill>
                <a:latin typeface="Clear Sans Regular"/>
              </a:rPr>
              <a:t> </a:t>
            </a:r>
            <a:r>
              <a:rPr lang="en-US" sz="2000" dirty="0" err="1">
                <a:solidFill>
                  <a:srgbClr val="000000"/>
                </a:solidFill>
                <a:latin typeface="Clear Sans Regular"/>
              </a:rPr>
              <a:t>nivel</a:t>
            </a:r>
            <a:r>
              <a:rPr lang="en-US" sz="2000" dirty="0">
                <a:solidFill>
                  <a:srgbClr val="000000"/>
                </a:solidFill>
                <a:latin typeface="Clear Sans Regular"/>
              </a:rPr>
              <a:t> del Marco de ISSAIs se </a:t>
            </a:r>
            <a:r>
              <a:rPr lang="en-US" sz="2000" dirty="0" err="1">
                <a:solidFill>
                  <a:srgbClr val="000000"/>
                </a:solidFill>
                <a:latin typeface="Clear Sans Regular"/>
              </a:rPr>
              <a:t>refiere</a:t>
            </a:r>
            <a:r>
              <a:rPr lang="en-US" sz="2000" dirty="0">
                <a:solidFill>
                  <a:srgbClr val="000000"/>
                </a:solidFill>
                <a:latin typeface="Clear Sans Regular"/>
              </a:rPr>
              <a:t> a </a:t>
            </a:r>
            <a:r>
              <a:rPr lang="en-US" sz="2000" dirty="0" err="1">
                <a:solidFill>
                  <a:srgbClr val="000000"/>
                </a:solidFill>
                <a:latin typeface="Clear Sans Regular"/>
              </a:rPr>
              <a:t>los</a:t>
            </a:r>
            <a:r>
              <a:rPr lang="en-US" sz="2000" dirty="0">
                <a:solidFill>
                  <a:srgbClr val="000000"/>
                </a:solidFill>
                <a:latin typeface="Clear Sans Regular"/>
              </a:rPr>
              <a:t> </a:t>
            </a:r>
            <a:r>
              <a:rPr lang="en-US" sz="2000" dirty="0" err="1">
                <a:solidFill>
                  <a:srgbClr val="000000"/>
                </a:solidFill>
                <a:latin typeface="Clear Sans Regular"/>
              </a:rPr>
              <a:t>Requisitos</a:t>
            </a:r>
            <a:r>
              <a:rPr lang="en-US" sz="2000" dirty="0">
                <a:solidFill>
                  <a:srgbClr val="000000"/>
                </a:solidFill>
                <a:latin typeface="Clear Sans Regular"/>
              </a:rPr>
              <a:t> </a:t>
            </a:r>
            <a:r>
              <a:rPr lang="en-US" sz="2000" dirty="0" err="1">
                <a:solidFill>
                  <a:srgbClr val="000000"/>
                </a:solidFill>
                <a:latin typeface="Clear Sans Regular"/>
              </a:rPr>
              <a:t>Previos</a:t>
            </a:r>
            <a:r>
              <a:rPr lang="en-US" sz="2000" dirty="0">
                <a:solidFill>
                  <a:srgbClr val="000000"/>
                </a:solidFill>
                <a:latin typeface="Clear Sans Regular"/>
              </a:rPr>
              <a:t> para </a:t>
            </a:r>
            <a:r>
              <a:rPr lang="en-US" sz="2000" dirty="0" err="1">
                <a:solidFill>
                  <a:srgbClr val="000000"/>
                </a:solidFill>
                <a:latin typeface="Clear Sans Regular"/>
              </a:rPr>
              <a:t>el</a:t>
            </a:r>
            <a:r>
              <a:rPr lang="en-US" sz="2000" dirty="0">
                <a:solidFill>
                  <a:srgbClr val="000000"/>
                </a:solidFill>
                <a:latin typeface="Clear Sans Regular"/>
              </a:rPr>
              <a:t> </a:t>
            </a:r>
            <a:r>
              <a:rPr lang="en-US" sz="2000" dirty="0" err="1">
                <a:solidFill>
                  <a:srgbClr val="000000"/>
                </a:solidFill>
                <a:latin typeface="Clear Sans Regular"/>
              </a:rPr>
              <a:t>Adecuado</a:t>
            </a:r>
            <a:r>
              <a:rPr lang="en-US" sz="2000" dirty="0">
                <a:solidFill>
                  <a:srgbClr val="000000"/>
                </a:solidFill>
                <a:latin typeface="Clear Sans Regular"/>
              </a:rPr>
              <a:t> </a:t>
            </a:r>
            <a:r>
              <a:rPr lang="en-US" sz="2000" dirty="0" err="1">
                <a:solidFill>
                  <a:srgbClr val="000000"/>
                </a:solidFill>
                <a:latin typeface="Clear Sans Regular"/>
              </a:rPr>
              <a:t>Funcionamiento</a:t>
            </a:r>
            <a:r>
              <a:rPr lang="en-US" sz="2000" dirty="0">
                <a:solidFill>
                  <a:srgbClr val="000000"/>
                </a:solidFill>
                <a:latin typeface="Clear Sans Regular"/>
              </a:rPr>
              <a:t> y </a:t>
            </a:r>
            <a:r>
              <a:rPr lang="en-US" sz="2000" dirty="0" err="1">
                <a:solidFill>
                  <a:srgbClr val="000000"/>
                </a:solidFill>
                <a:latin typeface="Clear Sans Regular"/>
              </a:rPr>
              <a:t>Conducta</a:t>
            </a:r>
            <a:r>
              <a:rPr lang="en-US" sz="2000" dirty="0">
                <a:solidFill>
                  <a:srgbClr val="000000"/>
                </a:solidFill>
                <a:latin typeface="Clear Sans Regular"/>
              </a:rPr>
              <a:t> </a:t>
            </a:r>
            <a:r>
              <a:rPr lang="en-US" sz="2000" dirty="0" err="1">
                <a:solidFill>
                  <a:srgbClr val="000000"/>
                </a:solidFill>
                <a:latin typeface="Clear Sans Regular"/>
              </a:rPr>
              <a:t>Profesional</a:t>
            </a:r>
            <a:r>
              <a:rPr lang="en-US" sz="2000" dirty="0">
                <a:solidFill>
                  <a:srgbClr val="000000"/>
                </a:solidFill>
                <a:latin typeface="Clear Sans Regular"/>
              </a:rPr>
              <a:t> de </a:t>
            </a:r>
            <a:r>
              <a:rPr lang="en-US" sz="2000" dirty="0" err="1">
                <a:solidFill>
                  <a:srgbClr val="000000"/>
                </a:solidFill>
                <a:latin typeface="Clear Sans Regular"/>
              </a:rPr>
              <a:t>los</a:t>
            </a:r>
            <a:r>
              <a:rPr lang="en-US" sz="2000" dirty="0">
                <a:solidFill>
                  <a:srgbClr val="000000"/>
                </a:solidFill>
                <a:latin typeface="Clear Sans Regular"/>
              </a:rPr>
              <a:t> </a:t>
            </a:r>
            <a:r>
              <a:rPr lang="en-US" sz="2000" dirty="0" err="1">
                <a:solidFill>
                  <a:srgbClr val="000000"/>
                </a:solidFill>
                <a:latin typeface="Clear Sans Regular"/>
              </a:rPr>
              <a:t>organismos</a:t>
            </a:r>
            <a:r>
              <a:rPr lang="en-US" sz="2000" dirty="0">
                <a:solidFill>
                  <a:srgbClr val="000000"/>
                </a:solidFill>
                <a:latin typeface="Clear Sans Regular"/>
              </a:rPr>
              <a:t> </a:t>
            </a:r>
            <a:r>
              <a:rPr lang="en-US" sz="2000" dirty="0" err="1">
                <a:solidFill>
                  <a:srgbClr val="000000"/>
                </a:solidFill>
                <a:latin typeface="Clear Sans Regular"/>
              </a:rPr>
              <a:t>auditores</a:t>
            </a:r>
            <a:r>
              <a:rPr lang="en-US" sz="2000" dirty="0">
                <a:solidFill>
                  <a:srgbClr val="000000"/>
                </a:solidFill>
                <a:latin typeface="Clear Sans Regular"/>
              </a:rPr>
              <a:t>. </a:t>
            </a:r>
            <a:r>
              <a:rPr lang="en-US" sz="2000" dirty="0" err="1">
                <a:solidFill>
                  <a:srgbClr val="000000"/>
                </a:solidFill>
                <a:latin typeface="Clear Sans Regular"/>
              </a:rPr>
              <a:t>En</a:t>
            </a:r>
            <a:r>
              <a:rPr lang="en-US" sz="2000" dirty="0">
                <a:solidFill>
                  <a:srgbClr val="000000"/>
                </a:solidFill>
                <a:latin typeface="Clear Sans Regular"/>
              </a:rPr>
              <a:t> </a:t>
            </a:r>
            <a:r>
              <a:rPr lang="en-US" sz="2000" dirty="0" err="1">
                <a:solidFill>
                  <a:srgbClr val="000000"/>
                </a:solidFill>
                <a:latin typeface="Clear Sans Regular"/>
              </a:rPr>
              <a:t>esta</a:t>
            </a:r>
            <a:r>
              <a:rPr lang="en-US" sz="2000" dirty="0">
                <a:solidFill>
                  <a:srgbClr val="000000"/>
                </a:solidFill>
                <a:latin typeface="Clear Sans Regular"/>
              </a:rPr>
              <a:t> </a:t>
            </a:r>
            <a:r>
              <a:rPr lang="en-US" sz="2000" dirty="0" err="1">
                <a:solidFill>
                  <a:srgbClr val="000000"/>
                </a:solidFill>
                <a:latin typeface="Clear Sans Regular"/>
              </a:rPr>
              <a:t>categoría</a:t>
            </a:r>
            <a:r>
              <a:rPr lang="en-US" sz="2000" dirty="0">
                <a:solidFill>
                  <a:srgbClr val="000000"/>
                </a:solidFill>
                <a:latin typeface="Clear Sans Regular"/>
              </a:rPr>
              <a:t> se </a:t>
            </a:r>
            <a:r>
              <a:rPr lang="en-US" sz="2000" dirty="0" err="1">
                <a:solidFill>
                  <a:srgbClr val="000000"/>
                </a:solidFill>
                <a:latin typeface="Clear Sans Regular"/>
              </a:rPr>
              <a:t>incluyen</a:t>
            </a:r>
            <a:r>
              <a:rPr lang="en-US" sz="2000" dirty="0">
                <a:solidFill>
                  <a:srgbClr val="000000"/>
                </a:solidFill>
                <a:latin typeface="Clear Sans Regular"/>
              </a:rPr>
              <a:t> las </a:t>
            </a:r>
            <a:r>
              <a:rPr lang="en-US" sz="2000" dirty="0" err="1">
                <a:solidFill>
                  <a:srgbClr val="000000"/>
                </a:solidFill>
                <a:latin typeface="Clear Sans Regular"/>
              </a:rPr>
              <a:t>siguientes</a:t>
            </a:r>
            <a:r>
              <a:rPr lang="en-US" sz="2000" dirty="0">
                <a:solidFill>
                  <a:srgbClr val="000000"/>
                </a:solidFill>
                <a:latin typeface="Clear Sans Regular"/>
              </a:rPr>
              <a:t> </a:t>
            </a:r>
            <a:r>
              <a:rPr lang="en-US" sz="2000" dirty="0" err="1">
                <a:solidFill>
                  <a:srgbClr val="000000"/>
                </a:solidFill>
                <a:latin typeface="Clear Sans Regular"/>
              </a:rPr>
              <a:t>Normas</a:t>
            </a:r>
            <a:r>
              <a:rPr lang="en-US" sz="2000" dirty="0">
                <a:solidFill>
                  <a:srgbClr val="000000"/>
                </a:solidFill>
                <a:latin typeface="Clear Sans Regular"/>
              </a:rPr>
              <a:t> </a:t>
            </a:r>
            <a:r>
              <a:rPr lang="en-US" sz="2000" dirty="0" err="1">
                <a:solidFill>
                  <a:srgbClr val="000000"/>
                </a:solidFill>
                <a:latin typeface="Clear Sans Regular"/>
              </a:rPr>
              <a:t>Profesionales</a:t>
            </a:r>
            <a:r>
              <a:rPr lang="en-US" sz="2000" dirty="0">
                <a:solidFill>
                  <a:srgbClr val="000000"/>
                </a:solidFill>
                <a:latin typeface="Clear Sans Regular"/>
              </a:rPr>
              <a:t>:  </a:t>
            </a:r>
          </a:p>
          <a:p>
            <a:pPr algn="just" defTabSz="609630">
              <a:lnSpc>
                <a:spcPts val="2600"/>
              </a:lnSpc>
            </a:pPr>
            <a:endParaRPr lang="en-US" sz="2000" dirty="0">
              <a:solidFill>
                <a:srgbClr val="000000"/>
              </a:solidFill>
              <a:latin typeface="Clear Sans Regular"/>
            </a:endParaRPr>
          </a:p>
          <a:p>
            <a:pPr marL="431822" lvl="1" indent="-215911" algn="just" defTabSz="609630">
              <a:lnSpc>
                <a:spcPts val="2600"/>
              </a:lnSpc>
              <a:buFont typeface="Arial"/>
              <a:buChar char="•"/>
            </a:pPr>
            <a:r>
              <a:rPr lang="en-US" sz="2000" dirty="0">
                <a:solidFill>
                  <a:srgbClr val="000000"/>
                </a:solidFill>
                <a:latin typeface="Clear Sans Regular"/>
              </a:rPr>
              <a:t>ISSAI 10: </a:t>
            </a:r>
            <a:r>
              <a:rPr lang="en-US" sz="2000" dirty="0" err="1">
                <a:solidFill>
                  <a:srgbClr val="000000"/>
                </a:solidFill>
                <a:latin typeface="Clear Sans Regular"/>
              </a:rPr>
              <a:t>Declaración</a:t>
            </a:r>
            <a:r>
              <a:rPr lang="en-US" sz="2000" dirty="0">
                <a:solidFill>
                  <a:srgbClr val="000000"/>
                </a:solidFill>
                <a:latin typeface="Clear Sans Regular"/>
              </a:rPr>
              <a:t> de México </a:t>
            </a:r>
            <a:r>
              <a:rPr lang="en-US" sz="2000" dirty="0" err="1">
                <a:solidFill>
                  <a:srgbClr val="000000"/>
                </a:solidFill>
                <a:latin typeface="Clear Sans Regular"/>
              </a:rPr>
              <a:t>sobre</a:t>
            </a:r>
            <a:r>
              <a:rPr lang="en-US" sz="2000" dirty="0">
                <a:solidFill>
                  <a:srgbClr val="000000"/>
                </a:solidFill>
                <a:latin typeface="Clear Sans Regular"/>
              </a:rPr>
              <a:t> </a:t>
            </a:r>
            <a:r>
              <a:rPr lang="en-US" sz="2000" dirty="0" err="1">
                <a:solidFill>
                  <a:srgbClr val="000000"/>
                </a:solidFill>
                <a:latin typeface="Clear Sans Regular"/>
              </a:rPr>
              <a:t>Independencia</a:t>
            </a:r>
            <a:r>
              <a:rPr lang="en-US" sz="2000" dirty="0">
                <a:solidFill>
                  <a:srgbClr val="000000"/>
                </a:solidFill>
                <a:latin typeface="Clear Sans Regular"/>
              </a:rPr>
              <a:t>. </a:t>
            </a:r>
          </a:p>
          <a:p>
            <a:pPr marL="431822" lvl="1" indent="-215911" algn="just" defTabSz="609630">
              <a:lnSpc>
                <a:spcPts val="2600"/>
              </a:lnSpc>
              <a:buFont typeface="Arial"/>
              <a:buChar char="•"/>
            </a:pPr>
            <a:r>
              <a:rPr lang="en-US" sz="2000" dirty="0">
                <a:solidFill>
                  <a:srgbClr val="000000"/>
                </a:solidFill>
                <a:latin typeface="Clear Sans Regular"/>
              </a:rPr>
              <a:t>ISSAI 11: </a:t>
            </a:r>
            <a:r>
              <a:rPr lang="en-US" sz="2000" dirty="0" err="1">
                <a:solidFill>
                  <a:srgbClr val="000000"/>
                </a:solidFill>
                <a:latin typeface="Clear Sans Regular"/>
              </a:rPr>
              <a:t>Pautas</a:t>
            </a:r>
            <a:r>
              <a:rPr lang="en-US" sz="2000" dirty="0">
                <a:solidFill>
                  <a:srgbClr val="000000"/>
                </a:solidFill>
                <a:latin typeface="Clear Sans Regular"/>
              </a:rPr>
              <a:t> </a:t>
            </a:r>
            <a:r>
              <a:rPr lang="en-US" sz="2000" dirty="0" err="1">
                <a:solidFill>
                  <a:srgbClr val="000000"/>
                </a:solidFill>
                <a:latin typeface="Clear Sans Regular"/>
              </a:rPr>
              <a:t>Básicas</a:t>
            </a:r>
            <a:r>
              <a:rPr lang="en-US" sz="2000" dirty="0">
                <a:solidFill>
                  <a:srgbClr val="000000"/>
                </a:solidFill>
                <a:latin typeface="Clear Sans Regular"/>
              </a:rPr>
              <a:t> y </a:t>
            </a:r>
            <a:r>
              <a:rPr lang="en-US" sz="2000" dirty="0" err="1">
                <a:solidFill>
                  <a:srgbClr val="000000"/>
                </a:solidFill>
                <a:latin typeface="Clear Sans Regular"/>
              </a:rPr>
              <a:t>Buenas</a:t>
            </a:r>
            <a:r>
              <a:rPr lang="en-US" sz="2000" dirty="0">
                <a:solidFill>
                  <a:srgbClr val="000000"/>
                </a:solidFill>
                <a:latin typeface="Clear Sans Regular"/>
              </a:rPr>
              <a:t> </a:t>
            </a:r>
            <a:r>
              <a:rPr lang="en-US" sz="2000" dirty="0" err="1">
                <a:solidFill>
                  <a:srgbClr val="000000"/>
                </a:solidFill>
                <a:latin typeface="Clear Sans Regular"/>
              </a:rPr>
              <a:t>Prácticas</a:t>
            </a:r>
            <a:r>
              <a:rPr lang="en-US" sz="2000" dirty="0">
                <a:solidFill>
                  <a:srgbClr val="000000"/>
                </a:solidFill>
                <a:latin typeface="Clear Sans Regular"/>
              </a:rPr>
              <a:t> de la INTOSAI </a:t>
            </a:r>
            <a:r>
              <a:rPr lang="en-US" sz="2000" dirty="0" err="1">
                <a:solidFill>
                  <a:srgbClr val="000000"/>
                </a:solidFill>
                <a:latin typeface="Clear Sans Regular"/>
              </a:rPr>
              <a:t>relacionadas</a:t>
            </a:r>
            <a:r>
              <a:rPr lang="en-US" sz="2000" dirty="0">
                <a:solidFill>
                  <a:srgbClr val="000000"/>
                </a:solidFill>
                <a:latin typeface="Clear Sans Regular"/>
              </a:rPr>
              <a:t> con la </a:t>
            </a:r>
            <a:r>
              <a:rPr lang="en-US" sz="2000" dirty="0" err="1">
                <a:solidFill>
                  <a:srgbClr val="000000"/>
                </a:solidFill>
                <a:latin typeface="Clear Sans Regular"/>
              </a:rPr>
              <a:t>Independencia</a:t>
            </a:r>
            <a:r>
              <a:rPr lang="en-US" sz="2000" dirty="0">
                <a:solidFill>
                  <a:srgbClr val="000000"/>
                </a:solidFill>
                <a:latin typeface="Clear Sans Regular"/>
              </a:rPr>
              <a:t> de las EFS.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673814" y="5904019"/>
            <a:ext cx="5938357" cy="0"/>
          </a:xfrm>
          <a:prstGeom prst="line">
            <a:avLst/>
          </a:prstGeom>
          <a:ln w="19050" cap="flat">
            <a:solidFill>
              <a:srgbClr val="BDC2C5"/>
            </a:solidFill>
            <a:prstDash val="solid"/>
            <a:headEnd type="none" w="sm" len="sm"/>
            <a:tailEnd type="none" w="sm" len="sm"/>
          </a:ln>
        </p:spPr>
      </p:sp>
      <p:grpSp>
        <p:nvGrpSpPr>
          <p:cNvPr id="3" name="Group 3"/>
          <p:cNvGrpSpPr>
            <a:grpSpLocks noChangeAspect="1"/>
          </p:cNvGrpSpPr>
          <p:nvPr/>
        </p:nvGrpSpPr>
        <p:grpSpPr>
          <a:xfrm rot="-10800000">
            <a:off x="1" y="-42458"/>
            <a:ext cx="5766215" cy="6894467"/>
            <a:chOff x="0" y="0"/>
            <a:chExt cx="8603361" cy="10286746"/>
          </a:xfrm>
        </p:grpSpPr>
        <p:sp>
          <p:nvSpPr>
            <p:cNvPr id="4" name="Freeform 4"/>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stretch>
                <a:fillRect l="-39647" r="-39647"/>
              </a:stretch>
            </a:blipFill>
          </p:spPr>
        </p:sp>
      </p:grpSp>
      <p:sp>
        <p:nvSpPr>
          <p:cNvPr id="5" name="AutoShape 5"/>
          <p:cNvSpPr/>
          <p:nvPr/>
        </p:nvSpPr>
        <p:spPr>
          <a:xfrm rot="-4673811">
            <a:off x="2637056" y="5102247"/>
            <a:ext cx="3518317" cy="0"/>
          </a:xfrm>
          <a:prstGeom prst="line">
            <a:avLst/>
          </a:prstGeom>
          <a:ln w="85725" cap="rnd">
            <a:solidFill>
              <a:srgbClr val="E6950A"/>
            </a:solidFill>
            <a:prstDash val="solid"/>
            <a:headEnd type="none" w="sm" len="sm"/>
            <a:tailEnd type="none" w="sm" len="sm"/>
          </a:ln>
        </p:spPr>
      </p:sp>
      <p:sp>
        <p:nvSpPr>
          <p:cNvPr id="6" name="AutoShape 6"/>
          <p:cNvSpPr/>
          <p:nvPr/>
        </p:nvSpPr>
        <p:spPr>
          <a:xfrm rot="-4673811">
            <a:off x="2804838" y="5875443"/>
            <a:ext cx="3518317" cy="0"/>
          </a:xfrm>
          <a:prstGeom prst="line">
            <a:avLst/>
          </a:prstGeom>
          <a:ln w="85725" cap="rnd">
            <a:solidFill>
              <a:srgbClr val="E6950A"/>
            </a:solidFill>
            <a:prstDash val="solid"/>
            <a:headEnd type="none" w="sm" len="sm"/>
            <a:tailEnd type="none" w="sm" len="sm"/>
          </a:ln>
        </p:spPr>
      </p:sp>
      <p:sp>
        <p:nvSpPr>
          <p:cNvPr id="7" name="AutoShape 7"/>
          <p:cNvSpPr/>
          <p:nvPr/>
        </p:nvSpPr>
        <p:spPr>
          <a:xfrm rot="-4673811">
            <a:off x="3914656" y="-653082"/>
            <a:ext cx="3518317" cy="0"/>
          </a:xfrm>
          <a:prstGeom prst="line">
            <a:avLst/>
          </a:prstGeom>
          <a:ln w="85725" cap="rnd">
            <a:solidFill>
              <a:srgbClr val="E6950A"/>
            </a:solidFill>
            <a:prstDash val="solid"/>
            <a:headEnd type="none" w="sm" len="sm"/>
            <a:tailEnd type="none" w="sm" len="sm"/>
          </a:ln>
        </p:spPr>
      </p:sp>
      <p:grpSp>
        <p:nvGrpSpPr>
          <p:cNvPr id="8" name="Group 8"/>
          <p:cNvGrpSpPr/>
          <p:nvPr/>
        </p:nvGrpSpPr>
        <p:grpSpPr>
          <a:xfrm>
            <a:off x="-1172058" y="429157"/>
            <a:ext cx="6053959" cy="6165920"/>
            <a:chOff x="0" y="0"/>
            <a:chExt cx="1035112" cy="1054255"/>
          </a:xfrm>
        </p:grpSpPr>
        <p:sp>
          <p:nvSpPr>
            <p:cNvPr id="9" name="Freeform 9"/>
            <p:cNvSpPr/>
            <p:nvPr/>
          </p:nvSpPr>
          <p:spPr>
            <a:xfrm>
              <a:off x="0" y="0"/>
              <a:ext cx="1035112" cy="1054255"/>
            </a:xfrm>
            <a:custGeom>
              <a:avLst/>
              <a:gdLst/>
              <a:ahLst/>
              <a:cxnLst/>
              <a:rect l="l" t="t" r="r" b="b"/>
              <a:pathLst>
                <a:path w="1035112" h="1054255">
                  <a:moveTo>
                    <a:pt x="203200" y="0"/>
                  </a:moveTo>
                  <a:lnTo>
                    <a:pt x="1035112" y="0"/>
                  </a:lnTo>
                  <a:lnTo>
                    <a:pt x="831912" y="1054255"/>
                  </a:lnTo>
                  <a:lnTo>
                    <a:pt x="0" y="1054255"/>
                  </a:lnTo>
                  <a:lnTo>
                    <a:pt x="203200" y="0"/>
                  </a:lnTo>
                  <a:close/>
                </a:path>
              </a:pathLst>
            </a:custGeom>
            <a:solidFill>
              <a:srgbClr val="000000">
                <a:alpha val="72941"/>
              </a:srgbClr>
            </a:solidFill>
          </p:spPr>
        </p:sp>
        <p:sp>
          <p:nvSpPr>
            <p:cNvPr id="10" name="TextBox 10"/>
            <p:cNvSpPr txBox="1"/>
            <p:nvPr/>
          </p:nvSpPr>
          <p:spPr>
            <a:xfrm>
              <a:off x="101600" y="19050"/>
              <a:ext cx="609600" cy="590550"/>
            </a:xfrm>
            <a:prstGeom prst="rect">
              <a:avLst/>
            </a:prstGeom>
          </p:spPr>
          <p:txBody>
            <a:bodyPr lIns="33867" tIns="33867" rIns="33867" bIns="33867" rtlCol="0" anchor="ctr"/>
            <a:lstStyle/>
            <a:p>
              <a:pPr algn="ctr" defTabSz="609630">
                <a:lnSpc>
                  <a:spcPts val="1507"/>
                </a:lnSpc>
              </a:pPr>
              <a:endParaRPr sz="1200">
                <a:solidFill>
                  <a:prstClr val="black"/>
                </a:solidFill>
                <a:latin typeface="Calibri"/>
              </a:endParaRPr>
            </a:p>
          </p:txBody>
        </p:sp>
      </p:grpSp>
      <p:sp>
        <p:nvSpPr>
          <p:cNvPr id="11" name="TextBox 11"/>
          <p:cNvSpPr txBox="1"/>
          <p:nvPr/>
        </p:nvSpPr>
        <p:spPr>
          <a:xfrm>
            <a:off x="296110" y="1638323"/>
            <a:ext cx="3492955" cy="3500958"/>
          </a:xfrm>
          <a:prstGeom prst="rect">
            <a:avLst/>
          </a:prstGeom>
        </p:spPr>
        <p:txBody>
          <a:bodyPr lIns="0" tIns="0" rIns="0" bIns="0" rtlCol="0" anchor="t">
            <a:spAutoFit/>
          </a:bodyPr>
          <a:lstStyle/>
          <a:p>
            <a:pPr defTabSz="609630">
              <a:lnSpc>
                <a:spcPts val="3920"/>
              </a:lnSpc>
            </a:pPr>
            <a:r>
              <a:rPr lang="en-US" sz="3266">
                <a:solidFill>
                  <a:srgbClr val="FFFFFF"/>
                </a:solidFill>
                <a:latin typeface="Poppins"/>
              </a:rPr>
              <a:t>Relevancia de las Normas Internaciones Propuestas para el Sistema Nacional de Fiscalización</a:t>
            </a:r>
          </a:p>
        </p:txBody>
      </p:sp>
      <p:sp>
        <p:nvSpPr>
          <p:cNvPr id="12" name="TextBox 12"/>
          <p:cNvSpPr txBox="1"/>
          <p:nvPr/>
        </p:nvSpPr>
        <p:spPr>
          <a:xfrm>
            <a:off x="5772566" y="1063440"/>
            <a:ext cx="5932007" cy="655308"/>
          </a:xfrm>
          <a:prstGeom prst="rect">
            <a:avLst/>
          </a:prstGeom>
        </p:spPr>
        <p:txBody>
          <a:bodyPr lIns="0" tIns="0" rIns="0" bIns="0" rtlCol="0" anchor="t">
            <a:spAutoFit/>
          </a:bodyPr>
          <a:lstStyle/>
          <a:p>
            <a:pPr algn="just" defTabSz="609630">
              <a:lnSpc>
                <a:spcPts val="2600"/>
              </a:lnSpc>
            </a:pPr>
            <a:r>
              <a:rPr lang="en-US" sz="2000" dirty="0">
                <a:latin typeface="Poppins Bold"/>
              </a:rPr>
              <a:t>B. Nivel 2: </a:t>
            </a:r>
            <a:r>
              <a:rPr lang="en-US" sz="2000" dirty="0" err="1">
                <a:latin typeface="Poppins Bold"/>
              </a:rPr>
              <a:t>Requisitos</a:t>
            </a:r>
            <a:r>
              <a:rPr lang="en-US" sz="2000" dirty="0">
                <a:latin typeface="Poppins Bold"/>
              </a:rPr>
              <a:t> </a:t>
            </a:r>
            <a:r>
              <a:rPr lang="en-US" sz="2000" dirty="0" err="1">
                <a:latin typeface="Poppins Bold"/>
              </a:rPr>
              <a:t>Previos</a:t>
            </a:r>
            <a:r>
              <a:rPr lang="en-US" sz="2000" dirty="0">
                <a:latin typeface="Poppins Bold"/>
              </a:rPr>
              <a:t> para </a:t>
            </a:r>
            <a:r>
              <a:rPr lang="en-US" sz="2000" dirty="0" err="1">
                <a:latin typeface="Poppins Bold"/>
              </a:rPr>
              <a:t>el</a:t>
            </a:r>
            <a:r>
              <a:rPr lang="en-US" sz="2000" dirty="0">
                <a:latin typeface="Poppins Bold"/>
              </a:rPr>
              <a:t> </a:t>
            </a:r>
            <a:r>
              <a:rPr lang="en-US" sz="2000" dirty="0" err="1">
                <a:latin typeface="Poppins Bold"/>
              </a:rPr>
              <a:t>Funcionamiento</a:t>
            </a:r>
            <a:r>
              <a:rPr lang="en-US" sz="2000" dirty="0">
                <a:latin typeface="Poppins Bold"/>
              </a:rPr>
              <a:t> de las EFS </a:t>
            </a:r>
          </a:p>
        </p:txBody>
      </p:sp>
      <p:sp>
        <p:nvSpPr>
          <p:cNvPr id="13" name="TextBox 13"/>
          <p:cNvSpPr txBox="1"/>
          <p:nvPr/>
        </p:nvSpPr>
        <p:spPr>
          <a:xfrm>
            <a:off x="5766216" y="2825773"/>
            <a:ext cx="5938357" cy="2309030"/>
          </a:xfrm>
          <a:prstGeom prst="rect">
            <a:avLst/>
          </a:prstGeom>
        </p:spPr>
        <p:txBody>
          <a:bodyPr lIns="0" tIns="0" rIns="0" bIns="0" rtlCol="0" anchor="t">
            <a:spAutoFit/>
          </a:bodyPr>
          <a:lstStyle/>
          <a:p>
            <a:pPr marL="431822" lvl="1" indent="-215911" algn="just" defTabSz="609630">
              <a:lnSpc>
                <a:spcPts val="2600"/>
              </a:lnSpc>
              <a:buFont typeface="Arial"/>
              <a:buChar char="•"/>
            </a:pPr>
            <a:r>
              <a:rPr lang="en-US" sz="2000">
                <a:solidFill>
                  <a:srgbClr val="000000"/>
                </a:solidFill>
                <a:latin typeface="Clear Sans Regular"/>
              </a:rPr>
              <a:t>ISSAI 20: Principios de Transparencia y Rendición de Cuentas. </a:t>
            </a:r>
          </a:p>
          <a:p>
            <a:pPr marL="431822" lvl="1" indent="-215911" algn="just" defTabSz="609630">
              <a:lnSpc>
                <a:spcPts val="2600"/>
              </a:lnSpc>
              <a:buFont typeface="Arial"/>
              <a:buChar char="•"/>
            </a:pPr>
            <a:r>
              <a:rPr lang="en-US" sz="2000">
                <a:solidFill>
                  <a:srgbClr val="000000"/>
                </a:solidFill>
                <a:latin typeface="Clear Sans Regular"/>
              </a:rPr>
              <a:t>ISSAI 21: Principios de Transparencia y Responsabilidad – Principios y Buenas Prácticas. </a:t>
            </a:r>
          </a:p>
          <a:p>
            <a:pPr marL="431822" lvl="1" indent="-215911" algn="just" defTabSz="609630">
              <a:lnSpc>
                <a:spcPts val="2600"/>
              </a:lnSpc>
              <a:buFont typeface="Arial"/>
              <a:buChar char="•"/>
            </a:pPr>
            <a:r>
              <a:rPr lang="en-US" sz="2000">
                <a:solidFill>
                  <a:srgbClr val="000000"/>
                </a:solidFill>
                <a:latin typeface="Clear Sans Regular"/>
              </a:rPr>
              <a:t>ISSAI 30: Código de Ética. </a:t>
            </a:r>
          </a:p>
          <a:p>
            <a:pPr marL="431822" lvl="1" indent="-215911" algn="just" defTabSz="609630">
              <a:lnSpc>
                <a:spcPts val="2600"/>
              </a:lnSpc>
              <a:buFont typeface="Arial"/>
              <a:buChar char="•"/>
            </a:pPr>
            <a:r>
              <a:rPr lang="en-US" sz="2000">
                <a:solidFill>
                  <a:srgbClr val="000000"/>
                </a:solidFill>
                <a:latin typeface="Clear Sans Regular"/>
              </a:rPr>
              <a:t>ISSAI 40: Control de Calidad para las EFS.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10800000">
            <a:off x="1" y="-42458"/>
            <a:ext cx="5766215" cy="6894467"/>
            <a:chOff x="0" y="0"/>
            <a:chExt cx="8603361" cy="10286746"/>
          </a:xfrm>
        </p:grpSpPr>
        <p:sp>
          <p:nvSpPr>
            <p:cNvPr id="3" name="Freeform 3"/>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stretch>
                <a:fillRect l="-39647" r="-39647"/>
              </a:stretch>
            </a:blipFill>
          </p:spPr>
        </p:sp>
      </p:grpSp>
      <p:sp>
        <p:nvSpPr>
          <p:cNvPr id="4" name="AutoShape 4"/>
          <p:cNvSpPr/>
          <p:nvPr/>
        </p:nvSpPr>
        <p:spPr>
          <a:xfrm rot="-4673811">
            <a:off x="2637056" y="5102247"/>
            <a:ext cx="3518317" cy="0"/>
          </a:xfrm>
          <a:prstGeom prst="line">
            <a:avLst/>
          </a:prstGeom>
          <a:ln w="85725" cap="rnd">
            <a:solidFill>
              <a:srgbClr val="E6950A"/>
            </a:solidFill>
            <a:prstDash val="solid"/>
            <a:headEnd type="none" w="sm" len="sm"/>
            <a:tailEnd type="none" w="sm" len="sm"/>
          </a:ln>
        </p:spPr>
      </p:sp>
      <p:sp>
        <p:nvSpPr>
          <p:cNvPr id="5" name="AutoShape 5"/>
          <p:cNvSpPr/>
          <p:nvPr/>
        </p:nvSpPr>
        <p:spPr>
          <a:xfrm rot="-4673811">
            <a:off x="2804838" y="5875443"/>
            <a:ext cx="3518317" cy="0"/>
          </a:xfrm>
          <a:prstGeom prst="line">
            <a:avLst/>
          </a:prstGeom>
          <a:ln w="85725" cap="rnd">
            <a:solidFill>
              <a:srgbClr val="E6950A"/>
            </a:solidFill>
            <a:prstDash val="solid"/>
            <a:headEnd type="none" w="sm" len="sm"/>
            <a:tailEnd type="none" w="sm" len="sm"/>
          </a:ln>
        </p:spPr>
      </p:sp>
      <p:sp>
        <p:nvSpPr>
          <p:cNvPr id="6" name="AutoShape 6"/>
          <p:cNvSpPr/>
          <p:nvPr/>
        </p:nvSpPr>
        <p:spPr>
          <a:xfrm rot="-4673811">
            <a:off x="3914656" y="-653082"/>
            <a:ext cx="3518317" cy="0"/>
          </a:xfrm>
          <a:prstGeom prst="line">
            <a:avLst/>
          </a:prstGeom>
          <a:ln w="85725" cap="rnd">
            <a:solidFill>
              <a:srgbClr val="E6950A"/>
            </a:solidFill>
            <a:prstDash val="solid"/>
            <a:headEnd type="none" w="sm" len="sm"/>
            <a:tailEnd type="none" w="sm" len="sm"/>
          </a:ln>
        </p:spPr>
      </p:sp>
      <p:grpSp>
        <p:nvGrpSpPr>
          <p:cNvPr id="7" name="Group 7"/>
          <p:cNvGrpSpPr/>
          <p:nvPr/>
        </p:nvGrpSpPr>
        <p:grpSpPr>
          <a:xfrm>
            <a:off x="-1172058" y="429157"/>
            <a:ext cx="6053959" cy="6165920"/>
            <a:chOff x="0" y="0"/>
            <a:chExt cx="1035112" cy="1054255"/>
          </a:xfrm>
        </p:grpSpPr>
        <p:sp>
          <p:nvSpPr>
            <p:cNvPr id="8" name="Freeform 8"/>
            <p:cNvSpPr/>
            <p:nvPr/>
          </p:nvSpPr>
          <p:spPr>
            <a:xfrm>
              <a:off x="0" y="0"/>
              <a:ext cx="1035112" cy="1054255"/>
            </a:xfrm>
            <a:custGeom>
              <a:avLst/>
              <a:gdLst/>
              <a:ahLst/>
              <a:cxnLst/>
              <a:rect l="l" t="t" r="r" b="b"/>
              <a:pathLst>
                <a:path w="1035112" h="1054255">
                  <a:moveTo>
                    <a:pt x="203200" y="0"/>
                  </a:moveTo>
                  <a:lnTo>
                    <a:pt x="1035112" y="0"/>
                  </a:lnTo>
                  <a:lnTo>
                    <a:pt x="831912" y="1054255"/>
                  </a:lnTo>
                  <a:lnTo>
                    <a:pt x="0" y="1054255"/>
                  </a:lnTo>
                  <a:lnTo>
                    <a:pt x="203200" y="0"/>
                  </a:lnTo>
                  <a:close/>
                </a:path>
              </a:pathLst>
            </a:custGeom>
            <a:solidFill>
              <a:srgbClr val="000000">
                <a:alpha val="72941"/>
              </a:srgbClr>
            </a:solidFill>
          </p:spPr>
        </p:sp>
        <p:sp>
          <p:nvSpPr>
            <p:cNvPr id="9" name="TextBox 9"/>
            <p:cNvSpPr txBox="1"/>
            <p:nvPr/>
          </p:nvSpPr>
          <p:spPr>
            <a:xfrm>
              <a:off x="101600" y="19050"/>
              <a:ext cx="609600" cy="590550"/>
            </a:xfrm>
            <a:prstGeom prst="rect">
              <a:avLst/>
            </a:prstGeom>
          </p:spPr>
          <p:txBody>
            <a:bodyPr lIns="33867" tIns="33867" rIns="33867" bIns="33867" rtlCol="0" anchor="ctr"/>
            <a:lstStyle/>
            <a:p>
              <a:pPr algn="ctr" defTabSz="609630">
                <a:lnSpc>
                  <a:spcPts val="1507"/>
                </a:lnSpc>
              </a:pPr>
              <a:endParaRPr sz="1200">
                <a:solidFill>
                  <a:prstClr val="black"/>
                </a:solidFill>
                <a:latin typeface="Calibri"/>
              </a:endParaRPr>
            </a:p>
          </p:txBody>
        </p:sp>
      </p:grpSp>
      <p:sp>
        <p:nvSpPr>
          <p:cNvPr id="10" name="TextBox 10"/>
          <p:cNvSpPr txBox="1"/>
          <p:nvPr/>
        </p:nvSpPr>
        <p:spPr>
          <a:xfrm>
            <a:off x="296110" y="1638323"/>
            <a:ext cx="3492955" cy="3500958"/>
          </a:xfrm>
          <a:prstGeom prst="rect">
            <a:avLst/>
          </a:prstGeom>
        </p:spPr>
        <p:txBody>
          <a:bodyPr lIns="0" tIns="0" rIns="0" bIns="0" rtlCol="0" anchor="t">
            <a:spAutoFit/>
          </a:bodyPr>
          <a:lstStyle/>
          <a:p>
            <a:pPr defTabSz="609630">
              <a:lnSpc>
                <a:spcPts val="3920"/>
              </a:lnSpc>
            </a:pPr>
            <a:r>
              <a:rPr lang="en-US" sz="3266">
                <a:solidFill>
                  <a:srgbClr val="FFFFFF"/>
                </a:solidFill>
                <a:latin typeface="Poppins"/>
              </a:rPr>
              <a:t>Relevancia de las Normas Internaciones Propuestas para el Sistema Nacional de Fiscalización</a:t>
            </a:r>
          </a:p>
        </p:txBody>
      </p:sp>
      <p:sp>
        <p:nvSpPr>
          <p:cNvPr id="11" name="TextBox 11"/>
          <p:cNvSpPr txBox="1"/>
          <p:nvPr/>
        </p:nvSpPr>
        <p:spPr>
          <a:xfrm>
            <a:off x="5772566" y="1063440"/>
            <a:ext cx="5932007" cy="655308"/>
          </a:xfrm>
          <a:prstGeom prst="rect">
            <a:avLst/>
          </a:prstGeom>
        </p:spPr>
        <p:txBody>
          <a:bodyPr lIns="0" tIns="0" rIns="0" bIns="0" rtlCol="0" anchor="t">
            <a:spAutoFit/>
          </a:bodyPr>
          <a:lstStyle/>
          <a:p>
            <a:pPr algn="just" defTabSz="609630">
              <a:lnSpc>
                <a:spcPts val="2600"/>
              </a:lnSpc>
            </a:pPr>
            <a:r>
              <a:rPr lang="en-US" sz="2000" b="1" dirty="0">
                <a:latin typeface="Poppins Bold"/>
              </a:rPr>
              <a:t>C. Nivel 3: </a:t>
            </a:r>
            <a:r>
              <a:rPr lang="en-US" sz="2000" b="1" dirty="0" err="1">
                <a:latin typeface="Poppins Bold"/>
              </a:rPr>
              <a:t>Principios</a:t>
            </a:r>
            <a:r>
              <a:rPr lang="en-US" sz="2000" b="1" dirty="0">
                <a:latin typeface="Poppins Bold"/>
              </a:rPr>
              <a:t> </a:t>
            </a:r>
            <a:r>
              <a:rPr lang="en-US" sz="2000" b="1" dirty="0" err="1">
                <a:latin typeface="Poppins Bold"/>
              </a:rPr>
              <a:t>Fundamentales</a:t>
            </a:r>
            <a:r>
              <a:rPr lang="en-US" sz="2000" b="1" dirty="0">
                <a:latin typeface="Poppins Bold"/>
              </a:rPr>
              <a:t> para la </a:t>
            </a:r>
            <a:r>
              <a:rPr lang="en-US" sz="2000" b="1" dirty="0" err="1">
                <a:latin typeface="Poppins Bold"/>
              </a:rPr>
              <a:t>Realización</a:t>
            </a:r>
            <a:r>
              <a:rPr lang="en-US" sz="2000" b="1" dirty="0">
                <a:latin typeface="Poppins Bold"/>
              </a:rPr>
              <a:t> de </a:t>
            </a:r>
            <a:r>
              <a:rPr lang="en-US" sz="2000" b="1" dirty="0" err="1">
                <a:latin typeface="Poppins Bold"/>
              </a:rPr>
              <a:t>Auditorías</a:t>
            </a:r>
            <a:r>
              <a:rPr lang="en-US" sz="2000" b="1" dirty="0">
                <a:latin typeface="Poppins Bold"/>
              </a:rPr>
              <a:t> </a:t>
            </a:r>
          </a:p>
        </p:txBody>
      </p:sp>
      <p:sp>
        <p:nvSpPr>
          <p:cNvPr id="12" name="TextBox 12"/>
          <p:cNvSpPr txBox="1"/>
          <p:nvPr/>
        </p:nvSpPr>
        <p:spPr>
          <a:xfrm>
            <a:off x="5766216" y="1860221"/>
            <a:ext cx="5938357" cy="4643002"/>
          </a:xfrm>
          <a:prstGeom prst="rect">
            <a:avLst/>
          </a:prstGeom>
        </p:spPr>
        <p:txBody>
          <a:bodyPr lIns="0" tIns="0" rIns="0" bIns="0" rtlCol="0" anchor="t">
            <a:spAutoFit/>
          </a:bodyPr>
          <a:lstStyle/>
          <a:p>
            <a:pPr algn="just" defTabSz="609630">
              <a:lnSpc>
                <a:spcPts val="2600"/>
              </a:lnSpc>
            </a:pPr>
            <a:r>
              <a:rPr lang="en-US" sz="2000" dirty="0" err="1">
                <a:solidFill>
                  <a:srgbClr val="000000"/>
                </a:solidFill>
                <a:latin typeface="Clear Sans Regular"/>
              </a:rPr>
              <a:t>En</a:t>
            </a:r>
            <a:r>
              <a:rPr lang="en-US" sz="2000" dirty="0">
                <a:solidFill>
                  <a:srgbClr val="000000"/>
                </a:solidFill>
                <a:latin typeface="Clear Sans Regular"/>
              </a:rPr>
              <a:t> </a:t>
            </a:r>
            <a:r>
              <a:rPr lang="en-US" sz="2000" dirty="0" err="1">
                <a:solidFill>
                  <a:srgbClr val="000000"/>
                </a:solidFill>
                <a:latin typeface="Clear Sans Regular"/>
              </a:rPr>
              <a:t>el</a:t>
            </a:r>
            <a:r>
              <a:rPr lang="en-US" sz="2000" dirty="0">
                <a:solidFill>
                  <a:srgbClr val="000000"/>
                </a:solidFill>
                <a:latin typeface="Clear Sans Regular"/>
              </a:rPr>
              <a:t> Nivel 3 del Marco de ISSAIs se </a:t>
            </a:r>
            <a:r>
              <a:rPr lang="en-US" sz="2000" dirty="0" err="1">
                <a:solidFill>
                  <a:srgbClr val="000000"/>
                </a:solidFill>
                <a:latin typeface="Clear Sans Regular"/>
              </a:rPr>
              <a:t>encuentran</a:t>
            </a:r>
            <a:r>
              <a:rPr lang="en-US" sz="2000" dirty="0">
                <a:solidFill>
                  <a:srgbClr val="000000"/>
                </a:solidFill>
                <a:latin typeface="Clear Sans Regular"/>
              </a:rPr>
              <a:t> </a:t>
            </a:r>
            <a:r>
              <a:rPr lang="en-US" sz="2000" dirty="0" err="1">
                <a:solidFill>
                  <a:srgbClr val="000000"/>
                </a:solidFill>
                <a:latin typeface="Clear Sans Regular"/>
              </a:rPr>
              <a:t>los</a:t>
            </a:r>
            <a:r>
              <a:rPr lang="en-US" sz="2000" dirty="0">
                <a:solidFill>
                  <a:srgbClr val="000000"/>
                </a:solidFill>
                <a:latin typeface="Clear Sans Regular"/>
              </a:rPr>
              <a:t> </a:t>
            </a:r>
            <a:r>
              <a:rPr lang="en-US" sz="2000" dirty="0" err="1">
                <a:solidFill>
                  <a:srgbClr val="000000"/>
                </a:solidFill>
                <a:latin typeface="Clear Sans Regular"/>
              </a:rPr>
              <a:t>Principios</a:t>
            </a:r>
            <a:r>
              <a:rPr lang="en-US" sz="2000" dirty="0">
                <a:solidFill>
                  <a:srgbClr val="000000"/>
                </a:solidFill>
                <a:latin typeface="Clear Sans Regular"/>
              </a:rPr>
              <a:t> </a:t>
            </a:r>
            <a:r>
              <a:rPr lang="en-US" sz="2000" dirty="0" err="1">
                <a:solidFill>
                  <a:srgbClr val="000000"/>
                </a:solidFill>
                <a:latin typeface="Clear Sans Regular"/>
              </a:rPr>
              <a:t>Fundamentales</a:t>
            </a:r>
            <a:r>
              <a:rPr lang="en-US" sz="2000" dirty="0">
                <a:solidFill>
                  <a:srgbClr val="000000"/>
                </a:solidFill>
                <a:latin typeface="Clear Sans Regular"/>
              </a:rPr>
              <a:t> para la </a:t>
            </a:r>
            <a:r>
              <a:rPr lang="en-US" sz="2000" dirty="0" err="1">
                <a:solidFill>
                  <a:srgbClr val="000000"/>
                </a:solidFill>
                <a:latin typeface="Clear Sans Regular"/>
              </a:rPr>
              <a:t>Realización</a:t>
            </a:r>
            <a:r>
              <a:rPr lang="en-US" sz="2000" dirty="0">
                <a:solidFill>
                  <a:srgbClr val="000000"/>
                </a:solidFill>
                <a:latin typeface="Clear Sans Regular"/>
              </a:rPr>
              <a:t> de </a:t>
            </a:r>
            <a:r>
              <a:rPr lang="en-US" sz="2000" dirty="0" err="1">
                <a:solidFill>
                  <a:srgbClr val="000000"/>
                </a:solidFill>
                <a:latin typeface="Clear Sans Regular"/>
              </a:rPr>
              <a:t>Auditorías</a:t>
            </a:r>
            <a:r>
              <a:rPr lang="en-US" sz="2000" dirty="0">
                <a:solidFill>
                  <a:srgbClr val="000000"/>
                </a:solidFill>
                <a:latin typeface="Clear Sans Regular"/>
              </a:rPr>
              <a:t>. </a:t>
            </a:r>
            <a:r>
              <a:rPr lang="en-US" sz="2000" dirty="0" err="1">
                <a:solidFill>
                  <a:srgbClr val="000000"/>
                </a:solidFill>
                <a:latin typeface="Clear Sans Regular"/>
              </a:rPr>
              <a:t>En</a:t>
            </a:r>
            <a:r>
              <a:rPr lang="en-US" sz="2000" dirty="0">
                <a:solidFill>
                  <a:srgbClr val="000000"/>
                </a:solidFill>
                <a:latin typeface="Clear Sans Regular"/>
              </a:rPr>
              <a:t> </a:t>
            </a:r>
            <a:r>
              <a:rPr lang="en-US" sz="2000" dirty="0" err="1">
                <a:solidFill>
                  <a:srgbClr val="000000"/>
                </a:solidFill>
                <a:latin typeface="Clear Sans Regular"/>
              </a:rPr>
              <a:t>este</a:t>
            </a:r>
            <a:r>
              <a:rPr lang="en-US" sz="2000" dirty="0">
                <a:solidFill>
                  <a:srgbClr val="000000"/>
                </a:solidFill>
                <a:latin typeface="Clear Sans Regular"/>
              </a:rPr>
              <a:t> </a:t>
            </a:r>
            <a:r>
              <a:rPr lang="en-US" sz="2000" dirty="0" err="1">
                <a:solidFill>
                  <a:srgbClr val="000000"/>
                </a:solidFill>
                <a:latin typeface="Clear Sans Regular"/>
              </a:rPr>
              <a:t>nivel</a:t>
            </a:r>
            <a:r>
              <a:rPr lang="en-US" sz="2000" dirty="0">
                <a:solidFill>
                  <a:srgbClr val="000000"/>
                </a:solidFill>
                <a:latin typeface="Clear Sans Regular"/>
              </a:rPr>
              <a:t> se </a:t>
            </a:r>
            <a:r>
              <a:rPr lang="en-US" sz="2000" dirty="0" err="1">
                <a:solidFill>
                  <a:srgbClr val="000000"/>
                </a:solidFill>
                <a:latin typeface="Clear Sans Regular"/>
              </a:rPr>
              <a:t>encuentran</a:t>
            </a:r>
            <a:r>
              <a:rPr lang="en-US" sz="2000" dirty="0">
                <a:solidFill>
                  <a:srgbClr val="000000"/>
                </a:solidFill>
                <a:latin typeface="Clear Sans Regular"/>
              </a:rPr>
              <a:t> las </a:t>
            </a:r>
            <a:r>
              <a:rPr lang="en-US" sz="2000" dirty="0" err="1">
                <a:solidFill>
                  <a:srgbClr val="000000"/>
                </a:solidFill>
                <a:latin typeface="Clear Sans Regular"/>
              </a:rPr>
              <a:t>siguientes</a:t>
            </a:r>
            <a:r>
              <a:rPr lang="en-US" sz="2000" dirty="0">
                <a:solidFill>
                  <a:srgbClr val="000000"/>
                </a:solidFill>
                <a:latin typeface="Clear Sans Regular"/>
              </a:rPr>
              <a:t> </a:t>
            </a:r>
            <a:r>
              <a:rPr lang="en-US" sz="2000" dirty="0" err="1">
                <a:solidFill>
                  <a:srgbClr val="000000"/>
                </a:solidFill>
                <a:latin typeface="Clear Sans Regular"/>
              </a:rPr>
              <a:t>normas</a:t>
            </a:r>
            <a:r>
              <a:rPr lang="en-US" sz="2000" dirty="0">
                <a:solidFill>
                  <a:srgbClr val="000000"/>
                </a:solidFill>
                <a:latin typeface="Clear Sans Regular"/>
              </a:rPr>
              <a:t> </a:t>
            </a:r>
            <a:r>
              <a:rPr lang="en-US" sz="2000" dirty="0" err="1">
                <a:solidFill>
                  <a:srgbClr val="000000"/>
                </a:solidFill>
                <a:latin typeface="Clear Sans Regular"/>
              </a:rPr>
              <a:t>profesionales</a:t>
            </a:r>
            <a:r>
              <a:rPr lang="en-US" sz="2000" dirty="0">
                <a:solidFill>
                  <a:srgbClr val="000000"/>
                </a:solidFill>
                <a:latin typeface="Clear Sans Regular"/>
              </a:rPr>
              <a:t>:</a:t>
            </a:r>
          </a:p>
          <a:p>
            <a:pPr algn="just" defTabSz="609630">
              <a:lnSpc>
                <a:spcPts val="2600"/>
              </a:lnSpc>
            </a:pPr>
            <a:endParaRPr lang="en-US" sz="2000" dirty="0">
              <a:solidFill>
                <a:srgbClr val="000000"/>
              </a:solidFill>
              <a:latin typeface="Clear Sans Regular"/>
            </a:endParaRPr>
          </a:p>
          <a:p>
            <a:pPr marL="431822" lvl="1" indent="-215911" algn="just" defTabSz="609630">
              <a:lnSpc>
                <a:spcPts val="2600"/>
              </a:lnSpc>
              <a:buFont typeface="Arial"/>
              <a:buChar char="•"/>
            </a:pPr>
            <a:r>
              <a:rPr lang="en-US" sz="2000" dirty="0">
                <a:solidFill>
                  <a:srgbClr val="000000"/>
                </a:solidFill>
                <a:latin typeface="Clear Sans Regular"/>
              </a:rPr>
              <a:t>ISSAI 100: </a:t>
            </a:r>
            <a:r>
              <a:rPr lang="en-US" sz="2000" dirty="0" err="1">
                <a:solidFill>
                  <a:srgbClr val="000000"/>
                </a:solidFill>
                <a:latin typeface="Clear Sans Regular"/>
              </a:rPr>
              <a:t>Postulados</a:t>
            </a:r>
            <a:r>
              <a:rPr lang="en-US" sz="2000" dirty="0">
                <a:solidFill>
                  <a:srgbClr val="000000"/>
                </a:solidFill>
                <a:latin typeface="Clear Sans Regular"/>
              </a:rPr>
              <a:t> </a:t>
            </a:r>
            <a:r>
              <a:rPr lang="en-US" sz="2000" dirty="0" err="1">
                <a:solidFill>
                  <a:srgbClr val="000000"/>
                </a:solidFill>
                <a:latin typeface="Clear Sans Regular"/>
              </a:rPr>
              <a:t>Básicos</a:t>
            </a:r>
            <a:r>
              <a:rPr lang="en-US" sz="2000" dirty="0">
                <a:solidFill>
                  <a:srgbClr val="000000"/>
                </a:solidFill>
                <a:latin typeface="Clear Sans Regular"/>
              </a:rPr>
              <a:t> de la </a:t>
            </a:r>
            <a:r>
              <a:rPr lang="en-US" sz="2000" dirty="0" err="1">
                <a:solidFill>
                  <a:srgbClr val="000000"/>
                </a:solidFill>
                <a:latin typeface="Clear Sans Regular"/>
              </a:rPr>
              <a:t>Fiscalización</a:t>
            </a:r>
            <a:r>
              <a:rPr lang="en-US" sz="2000" dirty="0">
                <a:solidFill>
                  <a:srgbClr val="000000"/>
                </a:solidFill>
                <a:latin typeface="Clear Sans Regular"/>
              </a:rPr>
              <a:t> </a:t>
            </a:r>
            <a:r>
              <a:rPr lang="en-US" sz="2000" dirty="0" err="1">
                <a:solidFill>
                  <a:srgbClr val="000000"/>
                </a:solidFill>
                <a:latin typeface="Clear Sans Regular"/>
              </a:rPr>
              <a:t>Pública</a:t>
            </a:r>
            <a:r>
              <a:rPr lang="en-US" sz="2000" dirty="0">
                <a:solidFill>
                  <a:srgbClr val="000000"/>
                </a:solidFill>
                <a:latin typeface="Clear Sans Regular"/>
              </a:rPr>
              <a:t>. </a:t>
            </a:r>
          </a:p>
          <a:p>
            <a:pPr marL="431822" lvl="1" indent="-215911" algn="just" defTabSz="609630">
              <a:lnSpc>
                <a:spcPts val="2600"/>
              </a:lnSpc>
              <a:buFont typeface="Arial"/>
              <a:buChar char="•"/>
            </a:pPr>
            <a:r>
              <a:rPr lang="en-US" sz="2000" dirty="0">
                <a:solidFill>
                  <a:srgbClr val="000000"/>
                </a:solidFill>
                <a:latin typeface="Clear Sans Regular"/>
              </a:rPr>
              <a:t>ISSAI 200: </a:t>
            </a:r>
            <a:r>
              <a:rPr lang="en-US" sz="2000" dirty="0" err="1">
                <a:solidFill>
                  <a:srgbClr val="000000"/>
                </a:solidFill>
                <a:latin typeface="Clear Sans Regular"/>
              </a:rPr>
              <a:t>Normas</a:t>
            </a:r>
            <a:r>
              <a:rPr lang="en-US" sz="2000" dirty="0">
                <a:solidFill>
                  <a:srgbClr val="000000"/>
                </a:solidFill>
                <a:latin typeface="Clear Sans Regular"/>
              </a:rPr>
              <a:t> </a:t>
            </a:r>
            <a:r>
              <a:rPr lang="en-US" sz="2000" dirty="0" err="1">
                <a:solidFill>
                  <a:srgbClr val="000000"/>
                </a:solidFill>
                <a:latin typeface="Clear Sans Regular"/>
              </a:rPr>
              <a:t>Generales</a:t>
            </a:r>
            <a:r>
              <a:rPr lang="en-US" sz="2000" dirty="0">
                <a:solidFill>
                  <a:srgbClr val="000000"/>
                </a:solidFill>
                <a:latin typeface="Clear Sans Regular"/>
              </a:rPr>
              <a:t> de </a:t>
            </a:r>
            <a:r>
              <a:rPr lang="en-US" sz="2000" dirty="0" err="1">
                <a:solidFill>
                  <a:srgbClr val="000000"/>
                </a:solidFill>
                <a:latin typeface="Clear Sans Regular"/>
              </a:rPr>
              <a:t>Fiscalización</a:t>
            </a:r>
            <a:r>
              <a:rPr lang="en-US" sz="2000" dirty="0">
                <a:solidFill>
                  <a:srgbClr val="000000"/>
                </a:solidFill>
                <a:latin typeface="Clear Sans Regular"/>
              </a:rPr>
              <a:t> </a:t>
            </a:r>
            <a:r>
              <a:rPr lang="en-US" sz="2000" dirty="0" err="1">
                <a:solidFill>
                  <a:srgbClr val="000000"/>
                </a:solidFill>
                <a:latin typeface="Clear Sans Regular"/>
              </a:rPr>
              <a:t>Pública</a:t>
            </a:r>
            <a:r>
              <a:rPr lang="en-US" sz="2000" dirty="0">
                <a:solidFill>
                  <a:srgbClr val="000000"/>
                </a:solidFill>
                <a:latin typeface="Clear Sans Regular"/>
              </a:rPr>
              <a:t>, y </a:t>
            </a:r>
            <a:r>
              <a:rPr lang="en-US" sz="2000" dirty="0" err="1">
                <a:solidFill>
                  <a:srgbClr val="000000"/>
                </a:solidFill>
                <a:latin typeface="Clear Sans Regular"/>
              </a:rPr>
              <a:t>Normas</a:t>
            </a:r>
            <a:r>
              <a:rPr lang="en-US" sz="2000" dirty="0">
                <a:solidFill>
                  <a:srgbClr val="000000"/>
                </a:solidFill>
                <a:latin typeface="Clear Sans Regular"/>
              </a:rPr>
              <a:t> </a:t>
            </a:r>
            <a:r>
              <a:rPr lang="en-US" sz="2000" dirty="0" err="1">
                <a:solidFill>
                  <a:srgbClr val="000000"/>
                </a:solidFill>
                <a:latin typeface="Clear Sans Regular"/>
              </a:rPr>
              <a:t>sobre</a:t>
            </a:r>
            <a:r>
              <a:rPr lang="en-US" sz="2000" dirty="0">
                <a:solidFill>
                  <a:srgbClr val="000000"/>
                </a:solidFill>
                <a:latin typeface="Clear Sans Regular"/>
              </a:rPr>
              <a:t> </a:t>
            </a:r>
            <a:r>
              <a:rPr lang="en-US" sz="2000" dirty="0" err="1">
                <a:solidFill>
                  <a:srgbClr val="000000"/>
                </a:solidFill>
                <a:latin typeface="Clear Sans Regular"/>
              </a:rPr>
              <a:t>los</a:t>
            </a:r>
            <a:r>
              <a:rPr lang="en-US" sz="2000" dirty="0">
                <a:solidFill>
                  <a:srgbClr val="000000"/>
                </a:solidFill>
                <a:latin typeface="Clear Sans Regular"/>
              </a:rPr>
              <a:t> Derechos y </a:t>
            </a:r>
            <a:r>
              <a:rPr lang="en-US" sz="2000" dirty="0" err="1">
                <a:solidFill>
                  <a:srgbClr val="000000"/>
                </a:solidFill>
                <a:latin typeface="Clear Sans Regular"/>
              </a:rPr>
              <a:t>el</a:t>
            </a:r>
            <a:r>
              <a:rPr lang="en-US" sz="2000" dirty="0">
                <a:solidFill>
                  <a:srgbClr val="000000"/>
                </a:solidFill>
                <a:latin typeface="Clear Sans Regular"/>
              </a:rPr>
              <a:t> </a:t>
            </a:r>
            <a:r>
              <a:rPr lang="en-US" sz="2000" dirty="0" err="1">
                <a:solidFill>
                  <a:srgbClr val="000000"/>
                </a:solidFill>
                <a:latin typeface="Clear Sans Regular"/>
              </a:rPr>
              <a:t>Comportamiento</a:t>
            </a:r>
            <a:r>
              <a:rPr lang="en-US" sz="2000" dirty="0">
                <a:solidFill>
                  <a:srgbClr val="000000"/>
                </a:solidFill>
                <a:latin typeface="Clear Sans Regular"/>
              </a:rPr>
              <a:t> de </a:t>
            </a:r>
            <a:r>
              <a:rPr lang="en-US" sz="2000" dirty="0" err="1">
                <a:solidFill>
                  <a:srgbClr val="000000"/>
                </a:solidFill>
                <a:latin typeface="Clear Sans Regular"/>
              </a:rPr>
              <a:t>los</a:t>
            </a:r>
            <a:r>
              <a:rPr lang="en-US" sz="2000" dirty="0">
                <a:solidFill>
                  <a:srgbClr val="000000"/>
                </a:solidFill>
                <a:latin typeface="Clear Sans Regular"/>
              </a:rPr>
              <a:t> </a:t>
            </a:r>
            <a:r>
              <a:rPr lang="en-US" sz="2000" dirty="0" err="1">
                <a:solidFill>
                  <a:srgbClr val="000000"/>
                </a:solidFill>
                <a:latin typeface="Clear Sans Regular"/>
              </a:rPr>
              <a:t>Auditores</a:t>
            </a:r>
            <a:r>
              <a:rPr lang="en-US" sz="2000" dirty="0">
                <a:solidFill>
                  <a:srgbClr val="000000"/>
                </a:solidFill>
                <a:latin typeface="Clear Sans Regular"/>
              </a:rPr>
              <a:t>. </a:t>
            </a:r>
          </a:p>
          <a:p>
            <a:pPr marL="431822" lvl="1" indent="-215911" algn="just" defTabSz="609630">
              <a:lnSpc>
                <a:spcPts val="2600"/>
              </a:lnSpc>
              <a:buFont typeface="Arial"/>
              <a:buChar char="•"/>
            </a:pPr>
            <a:r>
              <a:rPr lang="en-US" sz="2000" dirty="0">
                <a:solidFill>
                  <a:srgbClr val="000000"/>
                </a:solidFill>
                <a:latin typeface="Clear Sans Regular"/>
              </a:rPr>
              <a:t>ISSAI 300: </a:t>
            </a:r>
            <a:r>
              <a:rPr lang="en-US" sz="2000" dirty="0" err="1">
                <a:solidFill>
                  <a:srgbClr val="000000"/>
                </a:solidFill>
                <a:latin typeface="Clear Sans Regular"/>
              </a:rPr>
              <a:t>Normas</a:t>
            </a:r>
            <a:r>
              <a:rPr lang="en-US" sz="2000" dirty="0">
                <a:solidFill>
                  <a:srgbClr val="000000"/>
                </a:solidFill>
                <a:latin typeface="Clear Sans Regular"/>
              </a:rPr>
              <a:t> de </a:t>
            </a:r>
            <a:r>
              <a:rPr lang="en-US" sz="2000" dirty="0" err="1">
                <a:solidFill>
                  <a:srgbClr val="000000"/>
                </a:solidFill>
                <a:latin typeface="Clear Sans Regular"/>
              </a:rPr>
              <a:t>Procedimiento</a:t>
            </a:r>
            <a:r>
              <a:rPr lang="en-US" sz="2000" dirty="0">
                <a:solidFill>
                  <a:srgbClr val="000000"/>
                </a:solidFill>
                <a:latin typeface="Clear Sans Regular"/>
              </a:rPr>
              <a:t> </a:t>
            </a:r>
            <a:r>
              <a:rPr lang="en-US" sz="2000" dirty="0" err="1">
                <a:solidFill>
                  <a:srgbClr val="000000"/>
                </a:solidFill>
                <a:latin typeface="Clear Sans Regular"/>
              </a:rPr>
              <a:t>en</a:t>
            </a:r>
            <a:r>
              <a:rPr lang="en-US" sz="2000" dirty="0">
                <a:solidFill>
                  <a:srgbClr val="000000"/>
                </a:solidFill>
                <a:latin typeface="Clear Sans Regular"/>
              </a:rPr>
              <a:t> la </a:t>
            </a:r>
            <a:r>
              <a:rPr lang="en-US" sz="2000" dirty="0" err="1">
                <a:solidFill>
                  <a:srgbClr val="000000"/>
                </a:solidFill>
                <a:latin typeface="Clear Sans Regular"/>
              </a:rPr>
              <a:t>Fiscalización</a:t>
            </a:r>
            <a:r>
              <a:rPr lang="en-US" sz="2000" dirty="0">
                <a:solidFill>
                  <a:srgbClr val="000000"/>
                </a:solidFill>
                <a:latin typeface="Clear Sans Regular"/>
              </a:rPr>
              <a:t> </a:t>
            </a:r>
            <a:r>
              <a:rPr lang="en-US" sz="2000" dirty="0" err="1">
                <a:solidFill>
                  <a:srgbClr val="000000"/>
                </a:solidFill>
                <a:latin typeface="Clear Sans Regular"/>
              </a:rPr>
              <a:t>Pública</a:t>
            </a:r>
            <a:r>
              <a:rPr lang="en-US" sz="2000" dirty="0">
                <a:solidFill>
                  <a:srgbClr val="000000"/>
                </a:solidFill>
                <a:latin typeface="Clear Sans Regular"/>
              </a:rPr>
              <a:t>. </a:t>
            </a:r>
          </a:p>
          <a:p>
            <a:pPr marL="431822" lvl="1" indent="-215911" algn="just" defTabSz="609630">
              <a:lnSpc>
                <a:spcPts val="2600"/>
              </a:lnSpc>
              <a:buFont typeface="Arial"/>
              <a:buChar char="•"/>
            </a:pPr>
            <a:r>
              <a:rPr lang="en-US" sz="2000" dirty="0">
                <a:solidFill>
                  <a:srgbClr val="000000"/>
                </a:solidFill>
                <a:latin typeface="Clear Sans Regular"/>
              </a:rPr>
              <a:t>ISSAI 400: </a:t>
            </a:r>
            <a:r>
              <a:rPr lang="en-US" sz="2000" dirty="0" err="1">
                <a:solidFill>
                  <a:srgbClr val="000000"/>
                </a:solidFill>
                <a:latin typeface="Clear Sans Regular"/>
              </a:rPr>
              <a:t>Normas</a:t>
            </a:r>
            <a:r>
              <a:rPr lang="en-US" sz="2000" dirty="0">
                <a:solidFill>
                  <a:srgbClr val="000000"/>
                </a:solidFill>
                <a:latin typeface="Clear Sans Regular"/>
              </a:rPr>
              <a:t> para la </a:t>
            </a:r>
            <a:r>
              <a:rPr lang="en-US" sz="2000" dirty="0" err="1">
                <a:solidFill>
                  <a:srgbClr val="000000"/>
                </a:solidFill>
                <a:latin typeface="Clear Sans Regular"/>
              </a:rPr>
              <a:t>Elaboración</a:t>
            </a:r>
            <a:r>
              <a:rPr lang="en-US" sz="2000" dirty="0">
                <a:solidFill>
                  <a:srgbClr val="000000"/>
                </a:solidFill>
                <a:latin typeface="Clear Sans Regular"/>
              </a:rPr>
              <a:t> de </a:t>
            </a:r>
            <a:r>
              <a:rPr lang="en-US" sz="2000" dirty="0" err="1">
                <a:solidFill>
                  <a:srgbClr val="000000"/>
                </a:solidFill>
                <a:latin typeface="Clear Sans Regular"/>
              </a:rPr>
              <a:t>los</a:t>
            </a:r>
            <a:r>
              <a:rPr lang="en-US" sz="2000" dirty="0">
                <a:solidFill>
                  <a:srgbClr val="000000"/>
                </a:solidFill>
                <a:latin typeface="Clear Sans Regular"/>
              </a:rPr>
              <a:t> </a:t>
            </a:r>
            <a:r>
              <a:rPr lang="en-US" sz="2000" dirty="0" err="1">
                <a:solidFill>
                  <a:srgbClr val="000000"/>
                </a:solidFill>
                <a:latin typeface="Clear Sans Regular"/>
              </a:rPr>
              <a:t>Informes</a:t>
            </a:r>
            <a:r>
              <a:rPr lang="en-US" sz="2000" dirty="0">
                <a:solidFill>
                  <a:srgbClr val="000000"/>
                </a:solidFill>
                <a:latin typeface="Clear Sans Regular"/>
              </a:rPr>
              <a:t> </a:t>
            </a:r>
            <a:r>
              <a:rPr lang="en-US" sz="2000" dirty="0" err="1">
                <a:solidFill>
                  <a:srgbClr val="000000"/>
                </a:solidFill>
                <a:latin typeface="Clear Sans Regular"/>
              </a:rPr>
              <a:t>en</a:t>
            </a:r>
            <a:r>
              <a:rPr lang="en-US" sz="2000" dirty="0">
                <a:solidFill>
                  <a:srgbClr val="000000"/>
                </a:solidFill>
                <a:latin typeface="Clear Sans Regular"/>
              </a:rPr>
              <a:t> la </a:t>
            </a:r>
            <a:r>
              <a:rPr lang="en-US" sz="2000" dirty="0" err="1">
                <a:solidFill>
                  <a:srgbClr val="000000"/>
                </a:solidFill>
                <a:latin typeface="Clear Sans Regular"/>
              </a:rPr>
              <a:t>Fiscalización</a:t>
            </a:r>
            <a:r>
              <a:rPr lang="en-US" sz="2000" dirty="0">
                <a:solidFill>
                  <a:srgbClr val="000000"/>
                </a:solidFill>
                <a:latin typeface="Clear Sans Regular"/>
              </a:rPr>
              <a:t> </a:t>
            </a:r>
            <a:r>
              <a:rPr lang="en-US" sz="2000" dirty="0" err="1">
                <a:solidFill>
                  <a:srgbClr val="000000"/>
                </a:solidFill>
                <a:latin typeface="Clear Sans Regular"/>
              </a:rPr>
              <a:t>Pública</a:t>
            </a:r>
            <a:r>
              <a:rPr lang="en-US" sz="2000" dirty="0">
                <a:solidFill>
                  <a:srgbClr val="000000"/>
                </a:solidFill>
                <a:latin typeface="Clear Sans Regular"/>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31504" y="548680"/>
            <a:ext cx="4032448" cy="6120680"/>
          </a:xfrm>
        </p:spPr>
        <p:txBody>
          <a:bodyPr>
            <a:normAutofit/>
          </a:bodyPr>
          <a:lstStyle/>
          <a:p>
            <a:pPr algn="just"/>
            <a:r>
              <a:rPr lang="es-MX" dirty="0">
                <a:latin typeface="Arial" panose="020B0604020202020204" pitchFamily="34" charset="0"/>
                <a:cs typeface="Arial" panose="020B0604020202020204" pitchFamily="34" charset="0"/>
              </a:rPr>
              <a:t>La Auditoría Superior de la Federación tendrá a su cargo:</a:t>
            </a:r>
          </a:p>
          <a:p>
            <a:pPr algn="just"/>
            <a:r>
              <a:rPr lang="es-MX" dirty="0">
                <a:latin typeface="Arial" panose="020B0604020202020204" pitchFamily="34" charset="0"/>
                <a:cs typeface="Arial" panose="020B0604020202020204" pitchFamily="34" charset="0"/>
              </a:rPr>
              <a:t>I. Fiscalizar en forma posterior los ingresos, egresos y deuda; las garantías que, en su caso, otorgue el Gobierno Federal respecto a empréstitos de los Estados y Municipios; el manejo, la custodia y la aplicación de fondos y recursos de los Poderes de la Unión y de los entes públicos federales, así como realizar auditorías sobre el desempeño en el cumplimiento de los objetivos contenidos en los programas federales, a través de los informes que se rendirán en los términos que disponga la Ley.</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712" y="1975588"/>
            <a:ext cx="3789784" cy="25357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981983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10800000">
            <a:off x="1" y="-42458"/>
            <a:ext cx="5766215" cy="6894467"/>
            <a:chOff x="0" y="0"/>
            <a:chExt cx="8603361" cy="10286746"/>
          </a:xfrm>
        </p:grpSpPr>
        <p:sp>
          <p:nvSpPr>
            <p:cNvPr id="3" name="Freeform 3"/>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stretch>
                <a:fillRect l="-39647" r="-39647"/>
              </a:stretch>
            </a:blipFill>
          </p:spPr>
        </p:sp>
      </p:grpSp>
      <p:sp>
        <p:nvSpPr>
          <p:cNvPr id="4" name="AutoShape 4"/>
          <p:cNvSpPr/>
          <p:nvPr/>
        </p:nvSpPr>
        <p:spPr>
          <a:xfrm rot="-4673811">
            <a:off x="2637056" y="5102247"/>
            <a:ext cx="3518317" cy="0"/>
          </a:xfrm>
          <a:prstGeom prst="line">
            <a:avLst/>
          </a:prstGeom>
          <a:ln w="85725" cap="rnd">
            <a:solidFill>
              <a:srgbClr val="E6950A"/>
            </a:solidFill>
            <a:prstDash val="solid"/>
            <a:headEnd type="none" w="sm" len="sm"/>
            <a:tailEnd type="none" w="sm" len="sm"/>
          </a:ln>
        </p:spPr>
      </p:sp>
      <p:sp>
        <p:nvSpPr>
          <p:cNvPr id="5" name="AutoShape 5"/>
          <p:cNvSpPr/>
          <p:nvPr/>
        </p:nvSpPr>
        <p:spPr>
          <a:xfrm rot="-4673811">
            <a:off x="2804838" y="5875443"/>
            <a:ext cx="3518317" cy="0"/>
          </a:xfrm>
          <a:prstGeom prst="line">
            <a:avLst/>
          </a:prstGeom>
          <a:ln w="85725" cap="rnd">
            <a:solidFill>
              <a:srgbClr val="E6950A"/>
            </a:solidFill>
            <a:prstDash val="solid"/>
            <a:headEnd type="none" w="sm" len="sm"/>
            <a:tailEnd type="none" w="sm" len="sm"/>
          </a:ln>
        </p:spPr>
      </p:sp>
      <p:sp>
        <p:nvSpPr>
          <p:cNvPr id="6" name="AutoShape 6"/>
          <p:cNvSpPr/>
          <p:nvPr/>
        </p:nvSpPr>
        <p:spPr>
          <a:xfrm rot="-4673811">
            <a:off x="3914656" y="-653082"/>
            <a:ext cx="3518317" cy="0"/>
          </a:xfrm>
          <a:prstGeom prst="line">
            <a:avLst/>
          </a:prstGeom>
          <a:ln w="85725" cap="rnd">
            <a:solidFill>
              <a:srgbClr val="E6950A"/>
            </a:solidFill>
            <a:prstDash val="solid"/>
            <a:headEnd type="none" w="sm" len="sm"/>
            <a:tailEnd type="none" w="sm" len="sm"/>
          </a:ln>
        </p:spPr>
      </p:sp>
      <p:grpSp>
        <p:nvGrpSpPr>
          <p:cNvPr id="7" name="Group 7"/>
          <p:cNvGrpSpPr/>
          <p:nvPr/>
        </p:nvGrpSpPr>
        <p:grpSpPr>
          <a:xfrm>
            <a:off x="-1172058" y="429157"/>
            <a:ext cx="6053959" cy="6165920"/>
            <a:chOff x="0" y="0"/>
            <a:chExt cx="1035112" cy="1054255"/>
          </a:xfrm>
        </p:grpSpPr>
        <p:sp>
          <p:nvSpPr>
            <p:cNvPr id="8" name="Freeform 8"/>
            <p:cNvSpPr/>
            <p:nvPr/>
          </p:nvSpPr>
          <p:spPr>
            <a:xfrm>
              <a:off x="0" y="0"/>
              <a:ext cx="1035112" cy="1054255"/>
            </a:xfrm>
            <a:custGeom>
              <a:avLst/>
              <a:gdLst/>
              <a:ahLst/>
              <a:cxnLst/>
              <a:rect l="l" t="t" r="r" b="b"/>
              <a:pathLst>
                <a:path w="1035112" h="1054255">
                  <a:moveTo>
                    <a:pt x="203200" y="0"/>
                  </a:moveTo>
                  <a:lnTo>
                    <a:pt x="1035112" y="0"/>
                  </a:lnTo>
                  <a:lnTo>
                    <a:pt x="831912" y="1054255"/>
                  </a:lnTo>
                  <a:lnTo>
                    <a:pt x="0" y="1054255"/>
                  </a:lnTo>
                  <a:lnTo>
                    <a:pt x="203200" y="0"/>
                  </a:lnTo>
                  <a:close/>
                </a:path>
              </a:pathLst>
            </a:custGeom>
            <a:solidFill>
              <a:srgbClr val="000000">
                <a:alpha val="72941"/>
              </a:srgbClr>
            </a:solidFill>
          </p:spPr>
        </p:sp>
        <p:sp>
          <p:nvSpPr>
            <p:cNvPr id="9" name="TextBox 9"/>
            <p:cNvSpPr txBox="1"/>
            <p:nvPr/>
          </p:nvSpPr>
          <p:spPr>
            <a:xfrm>
              <a:off x="101600" y="19050"/>
              <a:ext cx="609600" cy="590550"/>
            </a:xfrm>
            <a:prstGeom prst="rect">
              <a:avLst/>
            </a:prstGeom>
          </p:spPr>
          <p:txBody>
            <a:bodyPr lIns="33867" tIns="33867" rIns="33867" bIns="33867" rtlCol="0" anchor="ctr"/>
            <a:lstStyle/>
            <a:p>
              <a:pPr algn="ctr" defTabSz="609630">
                <a:lnSpc>
                  <a:spcPts val="1507"/>
                </a:lnSpc>
              </a:pPr>
              <a:endParaRPr sz="1200">
                <a:solidFill>
                  <a:prstClr val="black"/>
                </a:solidFill>
                <a:latin typeface="Calibri"/>
              </a:endParaRPr>
            </a:p>
          </p:txBody>
        </p:sp>
      </p:grpSp>
      <p:sp>
        <p:nvSpPr>
          <p:cNvPr id="10" name="TextBox 10"/>
          <p:cNvSpPr txBox="1"/>
          <p:nvPr/>
        </p:nvSpPr>
        <p:spPr>
          <a:xfrm>
            <a:off x="296110" y="1638323"/>
            <a:ext cx="3492955" cy="3500958"/>
          </a:xfrm>
          <a:prstGeom prst="rect">
            <a:avLst/>
          </a:prstGeom>
        </p:spPr>
        <p:txBody>
          <a:bodyPr lIns="0" tIns="0" rIns="0" bIns="0" rtlCol="0" anchor="t">
            <a:spAutoFit/>
          </a:bodyPr>
          <a:lstStyle/>
          <a:p>
            <a:pPr defTabSz="609630">
              <a:lnSpc>
                <a:spcPts val="3920"/>
              </a:lnSpc>
            </a:pPr>
            <a:r>
              <a:rPr lang="en-US" sz="3266">
                <a:solidFill>
                  <a:srgbClr val="FFFFFF"/>
                </a:solidFill>
                <a:latin typeface="Poppins"/>
              </a:rPr>
              <a:t>Relevancia de las Normas Internaciones Propuestas para el Sistema Nacional de Fiscalización</a:t>
            </a:r>
          </a:p>
        </p:txBody>
      </p:sp>
      <p:sp>
        <p:nvSpPr>
          <p:cNvPr id="11" name="TextBox 11"/>
          <p:cNvSpPr txBox="1"/>
          <p:nvPr/>
        </p:nvSpPr>
        <p:spPr>
          <a:xfrm>
            <a:off x="5784455" y="758640"/>
            <a:ext cx="5932007" cy="321883"/>
          </a:xfrm>
          <a:prstGeom prst="rect">
            <a:avLst/>
          </a:prstGeom>
        </p:spPr>
        <p:txBody>
          <a:bodyPr lIns="0" tIns="0" rIns="0" bIns="0" rtlCol="0" anchor="t">
            <a:spAutoFit/>
          </a:bodyPr>
          <a:lstStyle/>
          <a:p>
            <a:pPr algn="just" defTabSz="609630">
              <a:lnSpc>
                <a:spcPts val="2600"/>
              </a:lnSpc>
            </a:pPr>
            <a:r>
              <a:rPr lang="en-US" sz="2000" dirty="0">
                <a:latin typeface="Poppins Bold"/>
              </a:rPr>
              <a:t>D. Nivel 4: Directrices de </a:t>
            </a:r>
            <a:r>
              <a:rPr lang="en-US" sz="2000" dirty="0" err="1">
                <a:latin typeface="Poppins Bold"/>
              </a:rPr>
              <a:t>Auditoría</a:t>
            </a:r>
            <a:r>
              <a:rPr lang="en-US" sz="2000" dirty="0">
                <a:latin typeface="Poppins Bold"/>
              </a:rPr>
              <a:t> </a:t>
            </a:r>
          </a:p>
        </p:txBody>
      </p:sp>
      <p:sp>
        <p:nvSpPr>
          <p:cNvPr id="12" name="TextBox 12"/>
          <p:cNvSpPr txBox="1"/>
          <p:nvPr/>
        </p:nvSpPr>
        <p:spPr>
          <a:xfrm>
            <a:off x="5766215" y="1372956"/>
            <a:ext cx="5950247" cy="4976491"/>
          </a:xfrm>
          <a:prstGeom prst="rect">
            <a:avLst/>
          </a:prstGeom>
        </p:spPr>
        <p:txBody>
          <a:bodyPr lIns="0" tIns="0" rIns="0" bIns="0" rtlCol="0" anchor="t">
            <a:spAutoFit/>
          </a:bodyPr>
          <a:lstStyle/>
          <a:p>
            <a:pPr algn="just" defTabSz="609630">
              <a:lnSpc>
                <a:spcPts val="2605"/>
              </a:lnSpc>
            </a:pPr>
            <a:r>
              <a:rPr lang="en-US" sz="2004">
                <a:solidFill>
                  <a:srgbClr val="000000"/>
                </a:solidFill>
                <a:latin typeface="Clear Sans Regular"/>
              </a:rPr>
              <a:t>Por otra parte, en el Nivel 4 de Normas Profesionales se hallan las llamadas Directrices de Auditoría, es decir, principios traducidos a directrices específicas, detalladas y mayormente operacionales. Se trata de directrices en dos vertientes: por una parte del ámbito general, es decir, aplicables a la operatividad de auditorías financieras, de desempeño y de cumplimiento y, por otra parte, del ámbito específico, lo que incluye directrices meramente orientadoras en temas muy particulares, como la fiscalización a instituciones internacionales, a la privatización, a la gestión de la deuda pública, a la auditoría medioambiental, a la revisión a las tecnologías de la información, y a la fiscalización de la ayuda en casos de desastre.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10800000">
            <a:off x="1" y="-42458"/>
            <a:ext cx="5766215" cy="6894467"/>
            <a:chOff x="0" y="0"/>
            <a:chExt cx="8603361" cy="10286746"/>
          </a:xfrm>
        </p:grpSpPr>
        <p:sp>
          <p:nvSpPr>
            <p:cNvPr id="3" name="Freeform 3"/>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stretch>
                <a:fillRect l="-39647" r="-39647"/>
              </a:stretch>
            </a:blipFill>
          </p:spPr>
        </p:sp>
      </p:grpSp>
      <p:sp>
        <p:nvSpPr>
          <p:cNvPr id="4" name="AutoShape 4"/>
          <p:cNvSpPr/>
          <p:nvPr/>
        </p:nvSpPr>
        <p:spPr>
          <a:xfrm rot="-4673811">
            <a:off x="2637056" y="5102247"/>
            <a:ext cx="3518317" cy="0"/>
          </a:xfrm>
          <a:prstGeom prst="line">
            <a:avLst/>
          </a:prstGeom>
          <a:ln w="85725" cap="rnd">
            <a:solidFill>
              <a:srgbClr val="E6950A"/>
            </a:solidFill>
            <a:prstDash val="solid"/>
            <a:headEnd type="none" w="sm" len="sm"/>
            <a:tailEnd type="none" w="sm" len="sm"/>
          </a:ln>
        </p:spPr>
      </p:sp>
      <p:sp>
        <p:nvSpPr>
          <p:cNvPr id="5" name="AutoShape 5"/>
          <p:cNvSpPr/>
          <p:nvPr/>
        </p:nvSpPr>
        <p:spPr>
          <a:xfrm rot="-4673811">
            <a:off x="2804838" y="5875443"/>
            <a:ext cx="3518317" cy="0"/>
          </a:xfrm>
          <a:prstGeom prst="line">
            <a:avLst/>
          </a:prstGeom>
          <a:ln w="85725" cap="rnd">
            <a:solidFill>
              <a:srgbClr val="E6950A"/>
            </a:solidFill>
            <a:prstDash val="solid"/>
            <a:headEnd type="none" w="sm" len="sm"/>
            <a:tailEnd type="none" w="sm" len="sm"/>
          </a:ln>
        </p:spPr>
      </p:sp>
      <p:sp>
        <p:nvSpPr>
          <p:cNvPr id="6" name="AutoShape 6"/>
          <p:cNvSpPr/>
          <p:nvPr/>
        </p:nvSpPr>
        <p:spPr>
          <a:xfrm rot="-4673811">
            <a:off x="3914656" y="-653082"/>
            <a:ext cx="3518317" cy="0"/>
          </a:xfrm>
          <a:prstGeom prst="line">
            <a:avLst/>
          </a:prstGeom>
          <a:ln w="85725" cap="rnd">
            <a:solidFill>
              <a:srgbClr val="E6950A"/>
            </a:solidFill>
            <a:prstDash val="solid"/>
            <a:headEnd type="none" w="sm" len="sm"/>
            <a:tailEnd type="none" w="sm" len="sm"/>
          </a:ln>
        </p:spPr>
      </p:sp>
      <p:grpSp>
        <p:nvGrpSpPr>
          <p:cNvPr id="7" name="Group 7"/>
          <p:cNvGrpSpPr/>
          <p:nvPr/>
        </p:nvGrpSpPr>
        <p:grpSpPr>
          <a:xfrm>
            <a:off x="-1172058" y="429157"/>
            <a:ext cx="6053959" cy="6165920"/>
            <a:chOff x="0" y="0"/>
            <a:chExt cx="1035112" cy="1054255"/>
          </a:xfrm>
        </p:grpSpPr>
        <p:sp>
          <p:nvSpPr>
            <p:cNvPr id="8" name="Freeform 8"/>
            <p:cNvSpPr/>
            <p:nvPr/>
          </p:nvSpPr>
          <p:spPr>
            <a:xfrm>
              <a:off x="0" y="0"/>
              <a:ext cx="1035112" cy="1054255"/>
            </a:xfrm>
            <a:custGeom>
              <a:avLst/>
              <a:gdLst/>
              <a:ahLst/>
              <a:cxnLst/>
              <a:rect l="l" t="t" r="r" b="b"/>
              <a:pathLst>
                <a:path w="1035112" h="1054255">
                  <a:moveTo>
                    <a:pt x="203200" y="0"/>
                  </a:moveTo>
                  <a:lnTo>
                    <a:pt x="1035112" y="0"/>
                  </a:lnTo>
                  <a:lnTo>
                    <a:pt x="831912" y="1054255"/>
                  </a:lnTo>
                  <a:lnTo>
                    <a:pt x="0" y="1054255"/>
                  </a:lnTo>
                  <a:lnTo>
                    <a:pt x="203200" y="0"/>
                  </a:lnTo>
                  <a:close/>
                </a:path>
              </a:pathLst>
            </a:custGeom>
            <a:solidFill>
              <a:srgbClr val="000000">
                <a:alpha val="72941"/>
              </a:srgbClr>
            </a:solidFill>
          </p:spPr>
        </p:sp>
        <p:sp>
          <p:nvSpPr>
            <p:cNvPr id="9" name="TextBox 9"/>
            <p:cNvSpPr txBox="1"/>
            <p:nvPr/>
          </p:nvSpPr>
          <p:spPr>
            <a:xfrm>
              <a:off x="101600" y="19050"/>
              <a:ext cx="609600" cy="590550"/>
            </a:xfrm>
            <a:prstGeom prst="rect">
              <a:avLst/>
            </a:prstGeom>
          </p:spPr>
          <p:txBody>
            <a:bodyPr lIns="33867" tIns="33867" rIns="33867" bIns="33867" rtlCol="0" anchor="ctr"/>
            <a:lstStyle/>
            <a:p>
              <a:pPr algn="ctr" defTabSz="609630">
                <a:lnSpc>
                  <a:spcPts val="1507"/>
                </a:lnSpc>
              </a:pPr>
              <a:endParaRPr sz="1200">
                <a:solidFill>
                  <a:prstClr val="black"/>
                </a:solidFill>
                <a:latin typeface="Calibri"/>
              </a:endParaRPr>
            </a:p>
          </p:txBody>
        </p:sp>
      </p:grpSp>
      <p:sp>
        <p:nvSpPr>
          <p:cNvPr id="10" name="TextBox 10"/>
          <p:cNvSpPr txBox="1"/>
          <p:nvPr/>
        </p:nvSpPr>
        <p:spPr>
          <a:xfrm>
            <a:off x="296110" y="1638323"/>
            <a:ext cx="3492955" cy="3500958"/>
          </a:xfrm>
          <a:prstGeom prst="rect">
            <a:avLst/>
          </a:prstGeom>
        </p:spPr>
        <p:txBody>
          <a:bodyPr lIns="0" tIns="0" rIns="0" bIns="0" rtlCol="0" anchor="t">
            <a:spAutoFit/>
          </a:bodyPr>
          <a:lstStyle/>
          <a:p>
            <a:pPr defTabSz="609630">
              <a:lnSpc>
                <a:spcPts val="3920"/>
              </a:lnSpc>
            </a:pPr>
            <a:r>
              <a:rPr lang="en-US" sz="3266">
                <a:solidFill>
                  <a:srgbClr val="FFFFFF"/>
                </a:solidFill>
                <a:latin typeface="Poppins"/>
              </a:rPr>
              <a:t>Relevancia de las Normas Internaciones Propuestas para el Sistema Nacional de Fiscalización</a:t>
            </a:r>
          </a:p>
        </p:txBody>
      </p:sp>
      <p:sp>
        <p:nvSpPr>
          <p:cNvPr id="11" name="TextBox 11"/>
          <p:cNvSpPr txBox="1"/>
          <p:nvPr/>
        </p:nvSpPr>
        <p:spPr>
          <a:xfrm>
            <a:off x="5772566" y="1063440"/>
            <a:ext cx="5932007" cy="321883"/>
          </a:xfrm>
          <a:prstGeom prst="rect">
            <a:avLst/>
          </a:prstGeom>
        </p:spPr>
        <p:txBody>
          <a:bodyPr lIns="0" tIns="0" rIns="0" bIns="0" rtlCol="0" anchor="t">
            <a:spAutoFit/>
          </a:bodyPr>
          <a:lstStyle/>
          <a:p>
            <a:pPr algn="just" defTabSz="609630">
              <a:lnSpc>
                <a:spcPts val="2600"/>
              </a:lnSpc>
            </a:pPr>
            <a:r>
              <a:rPr lang="en-US" sz="2000" dirty="0">
                <a:latin typeface="Poppins Bold"/>
              </a:rPr>
              <a:t>E. Directrices para la Buena </a:t>
            </a:r>
            <a:r>
              <a:rPr lang="en-US" sz="2000" dirty="0" err="1">
                <a:latin typeface="Poppins Bold"/>
              </a:rPr>
              <a:t>Gobernanza</a:t>
            </a:r>
            <a:endParaRPr lang="en-US" sz="2000" dirty="0">
              <a:latin typeface="Poppins Bold"/>
            </a:endParaRPr>
          </a:p>
        </p:txBody>
      </p:sp>
      <p:sp>
        <p:nvSpPr>
          <p:cNvPr id="12" name="TextBox 12"/>
          <p:cNvSpPr txBox="1"/>
          <p:nvPr/>
        </p:nvSpPr>
        <p:spPr>
          <a:xfrm>
            <a:off x="5766216" y="1860222"/>
            <a:ext cx="5938357" cy="3309304"/>
          </a:xfrm>
          <a:prstGeom prst="rect">
            <a:avLst/>
          </a:prstGeom>
        </p:spPr>
        <p:txBody>
          <a:bodyPr lIns="0" tIns="0" rIns="0" bIns="0" rtlCol="0" anchor="t">
            <a:spAutoFit/>
          </a:bodyPr>
          <a:lstStyle/>
          <a:p>
            <a:pPr marL="431822" lvl="1" indent="-215911" algn="just" defTabSz="609630">
              <a:lnSpc>
                <a:spcPts val="2600"/>
              </a:lnSpc>
              <a:buFont typeface="Arial"/>
              <a:buChar char="•"/>
            </a:pPr>
            <a:r>
              <a:rPr lang="en-US" sz="2000">
                <a:solidFill>
                  <a:srgbClr val="000000"/>
                </a:solidFill>
                <a:latin typeface="Clear Sans Regular"/>
              </a:rPr>
              <a:t>INTOSAI GOV 9100: Guía para las Normas de Control Interno del Sector Público, </a:t>
            </a:r>
          </a:p>
          <a:p>
            <a:pPr marL="431822" lvl="1" indent="-215911" algn="just" defTabSz="609630">
              <a:lnSpc>
                <a:spcPts val="2600"/>
              </a:lnSpc>
              <a:buFont typeface="Arial"/>
              <a:buChar char="•"/>
            </a:pPr>
            <a:r>
              <a:rPr lang="en-US" sz="2000">
                <a:solidFill>
                  <a:srgbClr val="000000"/>
                </a:solidFill>
                <a:latin typeface="Clear Sans Regular"/>
              </a:rPr>
              <a:t>INTOSAI GOV 9110: Directrices referentes a los Informes sobre la Eficacia de los Controles Internos: Experiencias de las EFS en la implantación y la evaluación de los controles internos, </a:t>
            </a:r>
          </a:p>
          <a:p>
            <a:pPr marL="431822" lvl="1" indent="-215911" algn="just" defTabSz="609630">
              <a:lnSpc>
                <a:spcPts val="2600"/>
              </a:lnSpc>
              <a:buFont typeface="Arial"/>
              <a:buChar char="•"/>
            </a:pPr>
            <a:r>
              <a:rPr lang="en-US" sz="2000">
                <a:solidFill>
                  <a:srgbClr val="000000"/>
                </a:solidFill>
                <a:latin typeface="Clear Sans Regular"/>
              </a:rPr>
              <a:t>INTOSAI GOV 9120: Control Interno: Provisión de Bases para la Rendición de Cuentas Gubernamental,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10800000">
            <a:off x="1" y="-42458"/>
            <a:ext cx="5766215" cy="6894467"/>
            <a:chOff x="0" y="0"/>
            <a:chExt cx="8603361" cy="10286746"/>
          </a:xfrm>
        </p:grpSpPr>
        <p:sp>
          <p:nvSpPr>
            <p:cNvPr id="3" name="Freeform 3"/>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stretch>
                <a:fillRect l="-39647" r="-39647"/>
              </a:stretch>
            </a:blipFill>
          </p:spPr>
        </p:sp>
      </p:grpSp>
      <p:sp>
        <p:nvSpPr>
          <p:cNvPr id="4" name="AutoShape 4"/>
          <p:cNvSpPr/>
          <p:nvPr/>
        </p:nvSpPr>
        <p:spPr>
          <a:xfrm rot="-4673811">
            <a:off x="2637056" y="5102247"/>
            <a:ext cx="3518317" cy="0"/>
          </a:xfrm>
          <a:prstGeom prst="line">
            <a:avLst/>
          </a:prstGeom>
          <a:ln w="85725" cap="rnd">
            <a:solidFill>
              <a:srgbClr val="E6950A"/>
            </a:solidFill>
            <a:prstDash val="solid"/>
            <a:headEnd type="none" w="sm" len="sm"/>
            <a:tailEnd type="none" w="sm" len="sm"/>
          </a:ln>
        </p:spPr>
      </p:sp>
      <p:sp>
        <p:nvSpPr>
          <p:cNvPr id="5" name="AutoShape 5"/>
          <p:cNvSpPr/>
          <p:nvPr/>
        </p:nvSpPr>
        <p:spPr>
          <a:xfrm rot="-4673811">
            <a:off x="2804838" y="5875443"/>
            <a:ext cx="3518317" cy="0"/>
          </a:xfrm>
          <a:prstGeom prst="line">
            <a:avLst/>
          </a:prstGeom>
          <a:ln w="85725" cap="rnd">
            <a:solidFill>
              <a:srgbClr val="E6950A"/>
            </a:solidFill>
            <a:prstDash val="solid"/>
            <a:headEnd type="none" w="sm" len="sm"/>
            <a:tailEnd type="none" w="sm" len="sm"/>
          </a:ln>
        </p:spPr>
      </p:sp>
      <p:sp>
        <p:nvSpPr>
          <p:cNvPr id="6" name="AutoShape 6"/>
          <p:cNvSpPr/>
          <p:nvPr/>
        </p:nvSpPr>
        <p:spPr>
          <a:xfrm rot="-4673811">
            <a:off x="3914656" y="-653082"/>
            <a:ext cx="3518317" cy="0"/>
          </a:xfrm>
          <a:prstGeom prst="line">
            <a:avLst/>
          </a:prstGeom>
          <a:ln w="85725" cap="rnd">
            <a:solidFill>
              <a:srgbClr val="E6950A"/>
            </a:solidFill>
            <a:prstDash val="solid"/>
            <a:headEnd type="none" w="sm" len="sm"/>
            <a:tailEnd type="none" w="sm" len="sm"/>
          </a:ln>
        </p:spPr>
      </p:sp>
      <p:grpSp>
        <p:nvGrpSpPr>
          <p:cNvPr id="7" name="Group 7"/>
          <p:cNvGrpSpPr/>
          <p:nvPr/>
        </p:nvGrpSpPr>
        <p:grpSpPr>
          <a:xfrm>
            <a:off x="-1172058" y="429157"/>
            <a:ext cx="6053959" cy="6165920"/>
            <a:chOff x="0" y="0"/>
            <a:chExt cx="1035112" cy="1054255"/>
          </a:xfrm>
        </p:grpSpPr>
        <p:sp>
          <p:nvSpPr>
            <p:cNvPr id="8" name="Freeform 8"/>
            <p:cNvSpPr/>
            <p:nvPr/>
          </p:nvSpPr>
          <p:spPr>
            <a:xfrm>
              <a:off x="0" y="0"/>
              <a:ext cx="1035112" cy="1054255"/>
            </a:xfrm>
            <a:custGeom>
              <a:avLst/>
              <a:gdLst/>
              <a:ahLst/>
              <a:cxnLst/>
              <a:rect l="l" t="t" r="r" b="b"/>
              <a:pathLst>
                <a:path w="1035112" h="1054255">
                  <a:moveTo>
                    <a:pt x="203200" y="0"/>
                  </a:moveTo>
                  <a:lnTo>
                    <a:pt x="1035112" y="0"/>
                  </a:lnTo>
                  <a:lnTo>
                    <a:pt x="831912" y="1054255"/>
                  </a:lnTo>
                  <a:lnTo>
                    <a:pt x="0" y="1054255"/>
                  </a:lnTo>
                  <a:lnTo>
                    <a:pt x="203200" y="0"/>
                  </a:lnTo>
                  <a:close/>
                </a:path>
              </a:pathLst>
            </a:custGeom>
            <a:solidFill>
              <a:srgbClr val="000000">
                <a:alpha val="72941"/>
              </a:srgbClr>
            </a:solidFill>
          </p:spPr>
        </p:sp>
        <p:sp>
          <p:nvSpPr>
            <p:cNvPr id="9" name="TextBox 9"/>
            <p:cNvSpPr txBox="1"/>
            <p:nvPr/>
          </p:nvSpPr>
          <p:spPr>
            <a:xfrm>
              <a:off x="101600" y="19050"/>
              <a:ext cx="609600" cy="590550"/>
            </a:xfrm>
            <a:prstGeom prst="rect">
              <a:avLst/>
            </a:prstGeom>
          </p:spPr>
          <p:txBody>
            <a:bodyPr lIns="33867" tIns="33867" rIns="33867" bIns="33867" rtlCol="0" anchor="ctr"/>
            <a:lstStyle/>
            <a:p>
              <a:pPr algn="ctr" defTabSz="609630">
                <a:lnSpc>
                  <a:spcPts val="1507"/>
                </a:lnSpc>
              </a:pPr>
              <a:endParaRPr sz="1200">
                <a:solidFill>
                  <a:prstClr val="black"/>
                </a:solidFill>
                <a:latin typeface="Calibri"/>
              </a:endParaRPr>
            </a:p>
          </p:txBody>
        </p:sp>
      </p:grpSp>
      <p:sp>
        <p:nvSpPr>
          <p:cNvPr id="10" name="TextBox 10"/>
          <p:cNvSpPr txBox="1"/>
          <p:nvPr/>
        </p:nvSpPr>
        <p:spPr>
          <a:xfrm>
            <a:off x="296110" y="1638323"/>
            <a:ext cx="3492955" cy="3500958"/>
          </a:xfrm>
          <a:prstGeom prst="rect">
            <a:avLst/>
          </a:prstGeom>
        </p:spPr>
        <p:txBody>
          <a:bodyPr lIns="0" tIns="0" rIns="0" bIns="0" rtlCol="0" anchor="t">
            <a:spAutoFit/>
          </a:bodyPr>
          <a:lstStyle/>
          <a:p>
            <a:pPr defTabSz="609630">
              <a:lnSpc>
                <a:spcPts val="3920"/>
              </a:lnSpc>
            </a:pPr>
            <a:r>
              <a:rPr lang="en-US" sz="3266">
                <a:solidFill>
                  <a:srgbClr val="FFFFFF"/>
                </a:solidFill>
                <a:latin typeface="Poppins"/>
              </a:rPr>
              <a:t>Relevancia de las Normas Internaciones Propuestas para el Sistema Nacional de Fiscalización</a:t>
            </a:r>
          </a:p>
        </p:txBody>
      </p:sp>
      <p:sp>
        <p:nvSpPr>
          <p:cNvPr id="11" name="TextBox 11"/>
          <p:cNvSpPr txBox="1"/>
          <p:nvPr/>
        </p:nvSpPr>
        <p:spPr>
          <a:xfrm>
            <a:off x="5772566" y="1063440"/>
            <a:ext cx="5932007" cy="321883"/>
          </a:xfrm>
          <a:prstGeom prst="rect">
            <a:avLst/>
          </a:prstGeom>
        </p:spPr>
        <p:txBody>
          <a:bodyPr lIns="0" tIns="0" rIns="0" bIns="0" rtlCol="0" anchor="t">
            <a:spAutoFit/>
          </a:bodyPr>
          <a:lstStyle/>
          <a:p>
            <a:pPr algn="just" defTabSz="609630">
              <a:lnSpc>
                <a:spcPts val="2600"/>
              </a:lnSpc>
            </a:pPr>
            <a:r>
              <a:rPr lang="en-US" sz="2000" dirty="0">
                <a:latin typeface="Poppins Bold"/>
              </a:rPr>
              <a:t>E. Directrices para la Buena </a:t>
            </a:r>
            <a:r>
              <a:rPr lang="en-US" sz="2000" dirty="0" err="1">
                <a:latin typeface="Poppins Bold"/>
              </a:rPr>
              <a:t>Gobernanza</a:t>
            </a:r>
            <a:endParaRPr lang="en-US" sz="2000" dirty="0">
              <a:latin typeface="Poppins Bold"/>
            </a:endParaRPr>
          </a:p>
        </p:txBody>
      </p:sp>
      <p:sp>
        <p:nvSpPr>
          <p:cNvPr id="12" name="TextBox 12"/>
          <p:cNvSpPr txBox="1"/>
          <p:nvPr/>
        </p:nvSpPr>
        <p:spPr>
          <a:xfrm>
            <a:off x="5766216" y="1860222"/>
            <a:ext cx="5938357" cy="3309304"/>
          </a:xfrm>
          <a:prstGeom prst="rect">
            <a:avLst/>
          </a:prstGeom>
        </p:spPr>
        <p:txBody>
          <a:bodyPr lIns="0" tIns="0" rIns="0" bIns="0" rtlCol="0" anchor="t">
            <a:spAutoFit/>
          </a:bodyPr>
          <a:lstStyle/>
          <a:p>
            <a:pPr algn="just" defTabSz="609630">
              <a:lnSpc>
                <a:spcPts val="2600"/>
              </a:lnSpc>
            </a:pPr>
            <a:endParaRPr sz="1200">
              <a:solidFill>
                <a:prstClr val="black"/>
              </a:solidFill>
              <a:latin typeface="Calibri"/>
            </a:endParaRPr>
          </a:p>
          <a:p>
            <a:pPr marL="431822" lvl="1" indent="-215911" algn="just" defTabSz="609630">
              <a:lnSpc>
                <a:spcPts val="2600"/>
              </a:lnSpc>
              <a:buFont typeface="Arial"/>
              <a:buChar char="•"/>
            </a:pPr>
            <a:r>
              <a:rPr lang="en-US" sz="2000">
                <a:solidFill>
                  <a:srgbClr val="000000"/>
                </a:solidFill>
                <a:latin typeface="Clear Sans Regular"/>
              </a:rPr>
              <a:t>INTOSAI GOV 9130: Información Adicional sobre la Administración de Riesgos de la Entidad, </a:t>
            </a:r>
          </a:p>
          <a:p>
            <a:pPr marL="431822" lvl="1" indent="-215911" algn="just" defTabSz="609630">
              <a:lnSpc>
                <a:spcPts val="2600"/>
              </a:lnSpc>
              <a:buFont typeface="Arial"/>
              <a:buChar char="•"/>
            </a:pPr>
            <a:r>
              <a:rPr lang="en-US" sz="2000">
                <a:solidFill>
                  <a:srgbClr val="000000"/>
                </a:solidFill>
                <a:latin typeface="Clear Sans Regular"/>
              </a:rPr>
              <a:t>INTOSAI GOV 9140: Independencia de la Auditoría Interna en el Sector Público, e • INTOSAI GOV 9150: Coordinación y Cooperación entre las Entidades Fiscalizadoras Superiores y los Auditores Internos en el Sector Público.</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10800000">
            <a:off x="1" y="-42458"/>
            <a:ext cx="5766215" cy="6894467"/>
            <a:chOff x="0" y="0"/>
            <a:chExt cx="8603361" cy="10286746"/>
          </a:xfrm>
        </p:grpSpPr>
        <p:sp>
          <p:nvSpPr>
            <p:cNvPr id="3" name="Freeform 3"/>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stretch>
                <a:fillRect l="-39647" r="-39647"/>
              </a:stretch>
            </a:blipFill>
          </p:spPr>
        </p:sp>
      </p:grpSp>
      <p:sp>
        <p:nvSpPr>
          <p:cNvPr id="4" name="AutoShape 4"/>
          <p:cNvSpPr/>
          <p:nvPr/>
        </p:nvSpPr>
        <p:spPr>
          <a:xfrm rot="-4673811">
            <a:off x="2637056" y="5102247"/>
            <a:ext cx="3518317" cy="0"/>
          </a:xfrm>
          <a:prstGeom prst="line">
            <a:avLst/>
          </a:prstGeom>
          <a:ln w="85725" cap="rnd">
            <a:solidFill>
              <a:srgbClr val="E6950A"/>
            </a:solidFill>
            <a:prstDash val="solid"/>
            <a:headEnd type="none" w="sm" len="sm"/>
            <a:tailEnd type="none" w="sm" len="sm"/>
          </a:ln>
        </p:spPr>
      </p:sp>
      <p:sp>
        <p:nvSpPr>
          <p:cNvPr id="5" name="AutoShape 5"/>
          <p:cNvSpPr/>
          <p:nvPr/>
        </p:nvSpPr>
        <p:spPr>
          <a:xfrm rot="-4673811">
            <a:off x="2804838" y="5875443"/>
            <a:ext cx="3518317" cy="0"/>
          </a:xfrm>
          <a:prstGeom prst="line">
            <a:avLst/>
          </a:prstGeom>
          <a:ln w="85725" cap="rnd">
            <a:solidFill>
              <a:srgbClr val="E6950A"/>
            </a:solidFill>
            <a:prstDash val="solid"/>
            <a:headEnd type="none" w="sm" len="sm"/>
            <a:tailEnd type="none" w="sm" len="sm"/>
          </a:ln>
        </p:spPr>
      </p:sp>
      <p:sp>
        <p:nvSpPr>
          <p:cNvPr id="6" name="AutoShape 6"/>
          <p:cNvSpPr/>
          <p:nvPr/>
        </p:nvSpPr>
        <p:spPr>
          <a:xfrm rot="-4673811">
            <a:off x="3914656" y="-653082"/>
            <a:ext cx="3518317" cy="0"/>
          </a:xfrm>
          <a:prstGeom prst="line">
            <a:avLst/>
          </a:prstGeom>
          <a:ln w="85725" cap="rnd">
            <a:solidFill>
              <a:srgbClr val="E6950A"/>
            </a:solidFill>
            <a:prstDash val="solid"/>
            <a:headEnd type="none" w="sm" len="sm"/>
            <a:tailEnd type="none" w="sm" len="sm"/>
          </a:ln>
        </p:spPr>
      </p:sp>
      <p:grpSp>
        <p:nvGrpSpPr>
          <p:cNvPr id="7" name="Group 7"/>
          <p:cNvGrpSpPr/>
          <p:nvPr/>
        </p:nvGrpSpPr>
        <p:grpSpPr>
          <a:xfrm>
            <a:off x="-1172058" y="429157"/>
            <a:ext cx="6053959" cy="6165920"/>
            <a:chOff x="0" y="0"/>
            <a:chExt cx="1035112" cy="1054255"/>
          </a:xfrm>
        </p:grpSpPr>
        <p:sp>
          <p:nvSpPr>
            <p:cNvPr id="8" name="Freeform 8"/>
            <p:cNvSpPr/>
            <p:nvPr/>
          </p:nvSpPr>
          <p:spPr>
            <a:xfrm>
              <a:off x="0" y="0"/>
              <a:ext cx="1035112" cy="1054255"/>
            </a:xfrm>
            <a:custGeom>
              <a:avLst/>
              <a:gdLst/>
              <a:ahLst/>
              <a:cxnLst/>
              <a:rect l="l" t="t" r="r" b="b"/>
              <a:pathLst>
                <a:path w="1035112" h="1054255">
                  <a:moveTo>
                    <a:pt x="203200" y="0"/>
                  </a:moveTo>
                  <a:lnTo>
                    <a:pt x="1035112" y="0"/>
                  </a:lnTo>
                  <a:lnTo>
                    <a:pt x="831912" y="1054255"/>
                  </a:lnTo>
                  <a:lnTo>
                    <a:pt x="0" y="1054255"/>
                  </a:lnTo>
                  <a:lnTo>
                    <a:pt x="203200" y="0"/>
                  </a:lnTo>
                  <a:close/>
                </a:path>
              </a:pathLst>
            </a:custGeom>
            <a:solidFill>
              <a:srgbClr val="000000">
                <a:alpha val="72941"/>
              </a:srgbClr>
            </a:solidFill>
          </p:spPr>
        </p:sp>
        <p:sp>
          <p:nvSpPr>
            <p:cNvPr id="9" name="TextBox 9"/>
            <p:cNvSpPr txBox="1"/>
            <p:nvPr/>
          </p:nvSpPr>
          <p:spPr>
            <a:xfrm>
              <a:off x="101600" y="19050"/>
              <a:ext cx="609600" cy="590550"/>
            </a:xfrm>
            <a:prstGeom prst="rect">
              <a:avLst/>
            </a:prstGeom>
          </p:spPr>
          <p:txBody>
            <a:bodyPr lIns="33867" tIns="33867" rIns="33867" bIns="33867" rtlCol="0" anchor="ctr"/>
            <a:lstStyle/>
            <a:p>
              <a:pPr algn="ctr" defTabSz="609630">
                <a:lnSpc>
                  <a:spcPts val="1507"/>
                </a:lnSpc>
              </a:pPr>
              <a:endParaRPr sz="1200">
                <a:solidFill>
                  <a:prstClr val="black"/>
                </a:solidFill>
                <a:latin typeface="Calibri"/>
              </a:endParaRPr>
            </a:p>
          </p:txBody>
        </p:sp>
      </p:grpSp>
      <p:sp>
        <p:nvSpPr>
          <p:cNvPr id="10" name="TextBox 10"/>
          <p:cNvSpPr txBox="1"/>
          <p:nvPr/>
        </p:nvSpPr>
        <p:spPr>
          <a:xfrm>
            <a:off x="506474" y="2996872"/>
            <a:ext cx="3492955" cy="500137"/>
          </a:xfrm>
          <a:prstGeom prst="rect">
            <a:avLst/>
          </a:prstGeom>
        </p:spPr>
        <p:txBody>
          <a:bodyPr lIns="0" tIns="0" rIns="0" bIns="0" rtlCol="0" anchor="t">
            <a:spAutoFit/>
          </a:bodyPr>
          <a:lstStyle/>
          <a:p>
            <a:pPr defTabSz="609630">
              <a:lnSpc>
                <a:spcPts val="3920"/>
              </a:lnSpc>
            </a:pPr>
            <a:r>
              <a:rPr lang="en-US" sz="3266">
                <a:solidFill>
                  <a:srgbClr val="FFFFFF"/>
                </a:solidFill>
                <a:latin typeface="Poppins"/>
              </a:rPr>
              <a:t>GLOSARIO</a:t>
            </a:r>
          </a:p>
        </p:txBody>
      </p:sp>
      <p:sp>
        <p:nvSpPr>
          <p:cNvPr id="11" name="TextBox 11"/>
          <p:cNvSpPr txBox="1"/>
          <p:nvPr/>
        </p:nvSpPr>
        <p:spPr>
          <a:xfrm>
            <a:off x="5766216" y="1860222"/>
            <a:ext cx="5938357" cy="4309578"/>
          </a:xfrm>
          <a:prstGeom prst="rect">
            <a:avLst/>
          </a:prstGeom>
        </p:spPr>
        <p:txBody>
          <a:bodyPr lIns="0" tIns="0" rIns="0" bIns="0" rtlCol="0" anchor="t">
            <a:spAutoFit/>
          </a:bodyPr>
          <a:lstStyle/>
          <a:p>
            <a:pPr marL="431822" lvl="1" indent="-215911" algn="just" defTabSz="609630">
              <a:lnSpc>
                <a:spcPts val="2600"/>
              </a:lnSpc>
              <a:buFont typeface="Arial"/>
              <a:buChar char="•"/>
            </a:pPr>
            <a:r>
              <a:rPr lang="en-US" sz="2000">
                <a:solidFill>
                  <a:srgbClr val="000000"/>
                </a:solidFill>
                <a:latin typeface="Clear Sans Regular"/>
              </a:rPr>
              <a:t>Comité de Normas Profesionales (PSC, por sus siglas en inglés)</a:t>
            </a:r>
          </a:p>
          <a:p>
            <a:pPr marL="431822" lvl="1" indent="-215911" algn="just" defTabSz="609630">
              <a:lnSpc>
                <a:spcPts val="2600"/>
              </a:lnSpc>
              <a:buFont typeface="Arial"/>
              <a:buChar char="•"/>
            </a:pPr>
            <a:r>
              <a:rPr lang="en-US" sz="2000">
                <a:solidFill>
                  <a:srgbClr val="000000"/>
                </a:solidFill>
                <a:latin typeface="Clear Sans Regular"/>
              </a:rPr>
              <a:t>Procedimiento Riguroso o Debido Proceso (Due Process)</a:t>
            </a:r>
          </a:p>
          <a:p>
            <a:pPr marL="431822" lvl="1" indent="-215911" algn="just" defTabSz="609630">
              <a:lnSpc>
                <a:spcPts val="2600"/>
              </a:lnSpc>
              <a:buFont typeface="Arial"/>
              <a:buChar char="•"/>
            </a:pPr>
            <a:r>
              <a:rPr lang="en-US" sz="2000">
                <a:solidFill>
                  <a:srgbClr val="000000"/>
                </a:solidFill>
                <a:latin typeface="Clear Sans Regular"/>
              </a:rPr>
              <a:t>EFS: Entidades Fiscalizadoras Superiores</a:t>
            </a:r>
          </a:p>
          <a:p>
            <a:pPr marL="431822" lvl="1" indent="-215911" algn="just" defTabSz="609630">
              <a:lnSpc>
                <a:spcPts val="2600"/>
              </a:lnSpc>
              <a:buFont typeface="Arial"/>
              <a:buChar char="•"/>
            </a:pPr>
            <a:r>
              <a:rPr lang="en-US" sz="2000">
                <a:solidFill>
                  <a:srgbClr val="000000"/>
                </a:solidFill>
                <a:latin typeface="Clear Sans Regular"/>
              </a:rPr>
              <a:t>INCOSAI: Siglas en inglés del Congreso de la Organización Internacional de las Entidades Fiscalizadoras Superiores.</a:t>
            </a:r>
          </a:p>
          <a:p>
            <a:pPr marL="431822" lvl="1" indent="-215911" algn="just" defTabSz="609630">
              <a:lnSpc>
                <a:spcPts val="2600"/>
              </a:lnSpc>
              <a:buFont typeface="Arial"/>
              <a:buChar char="•"/>
            </a:pPr>
            <a:r>
              <a:rPr lang="en-US" sz="2000">
                <a:solidFill>
                  <a:srgbClr val="000000"/>
                </a:solidFill>
                <a:latin typeface="Clear Sans Regular"/>
              </a:rPr>
              <a:t>INTOSAI: La Organización Internacional de las Entidades Fiscalizadoras Superiores (INTOSAI)</a:t>
            </a:r>
          </a:p>
          <a:p>
            <a:pPr marL="431822" lvl="1" indent="-215911" algn="just" defTabSz="609630">
              <a:lnSpc>
                <a:spcPts val="2600"/>
              </a:lnSpc>
              <a:buFont typeface="Arial"/>
              <a:buChar char="•"/>
            </a:pPr>
            <a:r>
              <a:rPr lang="en-US" sz="2000">
                <a:solidFill>
                  <a:srgbClr val="000000"/>
                </a:solidFill>
                <a:latin typeface="Clear Sans Regular"/>
              </a:rPr>
              <a:t>INTOSAI GOV: Siglas en inglés con que se conoce a las Directrices de la INTOSAI para la Buena Gobernanza</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10800000">
            <a:off x="1" y="-42458"/>
            <a:ext cx="5766215" cy="6894467"/>
            <a:chOff x="0" y="0"/>
            <a:chExt cx="8603361" cy="10286746"/>
          </a:xfrm>
        </p:grpSpPr>
        <p:sp>
          <p:nvSpPr>
            <p:cNvPr id="3" name="Freeform 3"/>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stretch>
                <a:fillRect l="-39647" r="-39647"/>
              </a:stretch>
            </a:blipFill>
          </p:spPr>
        </p:sp>
      </p:grpSp>
      <p:sp>
        <p:nvSpPr>
          <p:cNvPr id="4" name="AutoShape 4"/>
          <p:cNvSpPr/>
          <p:nvPr/>
        </p:nvSpPr>
        <p:spPr>
          <a:xfrm rot="-4673811">
            <a:off x="2637056" y="5102247"/>
            <a:ext cx="3518317" cy="0"/>
          </a:xfrm>
          <a:prstGeom prst="line">
            <a:avLst/>
          </a:prstGeom>
          <a:ln w="85725" cap="rnd">
            <a:solidFill>
              <a:srgbClr val="E6950A"/>
            </a:solidFill>
            <a:prstDash val="solid"/>
            <a:headEnd type="none" w="sm" len="sm"/>
            <a:tailEnd type="none" w="sm" len="sm"/>
          </a:ln>
        </p:spPr>
      </p:sp>
      <p:sp>
        <p:nvSpPr>
          <p:cNvPr id="5" name="AutoShape 5"/>
          <p:cNvSpPr/>
          <p:nvPr/>
        </p:nvSpPr>
        <p:spPr>
          <a:xfrm rot="-4673811">
            <a:off x="2804838" y="5875443"/>
            <a:ext cx="3518317" cy="0"/>
          </a:xfrm>
          <a:prstGeom prst="line">
            <a:avLst/>
          </a:prstGeom>
          <a:ln w="85725" cap="rnd">
            <a:solidFill>
              <a:srgbClr val="E6950A"/>
            </a:solidFill>
            <a:prstDash val="solid"/>
            <a:headEnd type="none" w="sm" len="sm"/>
            <a:tailEnd type="none" w="sm" len="sm"/>
          </a:ln>
        </p:spPr>
      </p:sp>
      <p:sp>
        <p:nvSpPr>
          <p:cNvPr id="6" name="AutoShape 6"/>
          <p:cNvSpPr/>
          <p:nvPr/>
        </p:nvSpPr>
        <p:spPr>
          <a:xfrm rot="-4673811">
            <a:off x="3914656" y="-653082"/>
            <a:ext cx="3518317" cy="0"/>
          </a:xfrm>
          <a:prstGeom prst="line">
            <a:avLst/>
          </a:prstGeom>
          <a:ln w="85725" cap="rnd">
            <a:solidFill>
              <a:srgbClr val="E6950A"/>
            </a:solidFill>
            <a:prstDash val="solid"/>
            <a:headEnd type="none" w="sm" len="sm"/>
            <a:tailEnd type="none" w="sm" len="sm"/>
          </a:ln>
        </p:spPr>
      </p:sp>
      <p:grpSp>
        <p:nvGrpSpPr>
          <p:cNvPr id="7" name="Group 7"/>
          <p:cNvGrpSpPr/>
          <p:nvPr/>
        </p:nvGrpSpPr>
        <p:grpSpPr>
          <a:xfrm>
            <a:off x="-1172058" y="429157"/>
            <a:ext cx="6053959" cy="6165920"/>
            <a:chOff x="0" y="0"/>
            <a:chExt cx="1035112" cy="1054255"/>
          </a:xfrm>
        </p:grpSpPr>
        <p:sp>
          <p:nvSpPr>
            <p:cNvPr id="8" name="Freeform 8"/>
            <p:cNvSpPr/>
            <p:nvPr/>
          </p:nvSpPr>
          <p:spPr>
            <a:xfrm>
              <a:off x="0" y="0"/>
              <a:ext cx="1035112" cy="1054255"/>
            </a:xfrm>
            <a:custGeom>
              <a:avLst/>
              <a:gdLst/>
              <a:ahLst/>
              <a:cxnLst/>
              <a:rect l="l" t="t" r="r" b="b"/>
              <a:pathLst>
                <a:path w="1035112" h="1054255">
                  <a:moveTo>
                    <a:pt x="203200" y="0"/>
                  </a:moveTo>
                  <a:lnTo>
                    <a:pt x="1035112" y="0"/>
                  </a:lnTo>
                  <a:lnTo>
                    <a:pt x="831912" y="1054255"/>
                  </a:lnTo>
                  <a:lnTo>
                    <a:pt x="0" y="1054255"/>
                  </a:lnTo>
                  <a:lnTo>
                    <a:pt x="203200" y="0"/>
                  </a:lnTo>
                  <a:close/>
                </a:path>
              </a:pathLst>
            </a:custGeom>
            <a:solidFill>
              <a:srgbClr val="000000">
                <a:alpha val="72941"/>
              </a:srgbClr>
            </a:solidFill>
          </p:spPr>
        </p:sp>
        <p:sp>
          <p:nvSpPr>
            <p:cNvPr id="9" name="TextBox 9"/>
            <p:cNvSpPr txBox="1"/>
            <p:nvPr/>
          </p:nvSpPr>
          <p:spPr>
            <a:xfrm>
              <a:off x="101600" y="19050"/>
              <a:ext cx="609600" cy="590550"/>
            </a:xfrm>
            <a:prstGeom prst="rect">
              <a:avLst/>
            </a:prstGeom>
          </p:spPr>
          <p:txBody>
            <a:bodyPr lIns="33867" tIns="33867" rIns="33867" bIns="33867" rtlCol="0" anchor="ctr"/>
            <a:lstStyle/>
            <a:p>
              <a:pPr algn="ctr" defTabSz="609630">
                <a:lnSpc>
                  <a:spcPts val="1507"/>
                </a:lnSpc>
              </a:pPr>
              <a:endParaRPr sz="1200">
                <a:solidFill>
                  <a:prstClr val="black"/>
                </a:solidFill>
                <a:latin typeface="Calibri"/>
              </a:endParaRPr>
            </a:p>
          </p:txBody>
        </p:sp>
      </p:grpSp>
      <p:sp>
        <p:nvSpPr>
          <p:cNvPr id="10" name="TextBox 10"/>
          <p:cNvSpPr txBox="1"/>
          <p:nvPr/>
        </p:nvSpPr>
        <p:spPr>
          <a:xfrm>
            <a:off x="506474" y="2996872"/>
            <a:ext cx="3492955" cy="500137"/>
          </a:xfrm>
          <a:prstGeom prst="rect">
            <a:avLst/>
          </a:prstGeom>
        </p:spPr>
        <p:txBody>
          <a:bodyPr lIns="0" tIns="0" rIns="0" bIns="0" rtlCol="0" anchor="t">
            <a:spAutoFit/>
          </a:bodyPr>
          <a:lstStyle/>
          <a:p>
            <a:pPr defTabSz="609630">
              <a:lnSpc>
                <a:spcPts val="3920"/>
              </a:lnSpc>
            </a:pPr>
            <a:r>
              <a:rPr lang="en-US" sz="3266">
                <a:solidFill>
                  <a:srgbClr val="FFFFFF"/>
                </a:solidFill>
                <a:latin typeface="Poppins"/>
              </a:rPr>
              <a:t>GLOSARIO</a:t>
            </a:r>
          </a:p>
        </p:txBody>
      </p:sp>
      <p:sp>
        <p:nvSpPr>
          <p:cNvPr id="11" name="TextBox 11"/>
          <p:cNvSpPr txBox="1"/>
          <p:nvPr/>
        </p:nvSpPr>
        <p:spPr>
          <a:xfrm>
            <a:off x="5766216" y="1364922"/>
            <a:ext cx="5938357" cy="4309578"/>
          </a:xfrm>
          <a:prstGeom prst="rect">
            <a:avLst/>
          </a:prstGeom>
        </p:spPr>
        <p:txBody>
          <a:bodyPr lIns="0" tIns="0" rIns="0" bIns="0" rtlCol="0" anchor="t">
            <a:spAutoFit/>
          </a:bodyPr>
          <a:lstStyle/>
          <a:p>
            <a:pPr marL="431822" lvl="1" indent="-215911" algn="just" defTabSz="609630">
              <a:lnSpc>
                <a:spcPts val="2600"/>
              </a:lnSpc>
              <a:buFont typeface="Arial"/>
              <a:buChar char="•"/>
            </a:pPr>
            <a:r>
              <a:rPr lang="en-US" sz="2000">
                <a:solidFill>
                  <a:srgbClr val="000000"/>
                </a:solidFill>
                <a:latin typeface="Clear Sans Regular"/>
              </a:rPr>
              <a:t>Comité de Normas Profesionales (PSC, por sus siglas en inglés)</a:t>
            </a:r>
          </a:p>
          <a:p>
            <a:pPr marL="431822" lvl="1" indent="-215911" algn="just" defTabSz="609630">
              <a:lnSpc>
                <a:spcPts val="2600"/>
              </a:lnSpc>
              <a:buFont typeface="Arial"/>
              <a:buChar char="•"/>
            </a:pPr>
            <a:r>
              <a:rPr lang="en-US" sz="2000">
                <a:solidFill>
                  <a:srgbClr val="000000"/>
                </a:solidFill>
                <a:latin typeface="Clear Sans Regular"/>
              </a:rPr>
              <a:t>Procedimiento Riguroso o Debido Proceso (Due Process)</a:t>
            </a:r>
          </a:p>
          <a:p>
            <a:pPr marL="431822" lvl="1" indent="-215911" algn="just" defTabSz="609630">
              <a:lnSpc>
                <a:spcPts val="2600"/>
              </a:lnSpc>
              <a:buFont typeface="Arial"/>
              <a:buChar char="•"/>
            </a:pPr>
            <a:r>
              <a:rPr lang="en-US" sz="2000">
                <a:solidFill>
                  <a:srgbClr val="000000"/>
                </a:solidFill>
                <a:latin typeface="Clear Sans Regular"/>
              </a:rPr>
              <a:t>EFS: Entidades Fiscalizadoras Superiores</a:t>
            </a:r>
          </a:p>
          <a:p>
            <a:pPr marL="431822" lvl="1" indent="-215911" algn="just" defTabSz="609630">
              <a:lnSpc>
                <a:spcPts val="2600"/>
              </a:lnSpc>
              <a:buFont typeface="Arial"/>
              <a:buChar char="•"/>
            </a:pPr>
            <a:r>
              <a:rPr lang="en-US" sz="2000">
                <a:solidFill>
                  <a:srgbClr val="000000"/>
                </a:solidFill>
                <a:latin typeface="Clear Sans Regular"/>
              </a:rPr>
              <a:t>INCOSAI: Siglas en inglés del Congreso de la Organización Internacional de las Entidades Fiscalizadoras Superiores.</a:t>
            </a:r>
          </a:p>
          <a:p>
            <a:pPr marL="431822" lvl="1" indent="-215911" algn="just" defTabSz="609630">
              <a:lnSpc>
                <a:spcPts val="2600"/>
              </a:lnSpc>
              <a:buFont typeface="Arial"/>
              <a:buChar char="•"/>
            </a:pPr>
            <a:r>
              <a:rPr lang="en-US" sz="2000">
                <a:solidFill>
                  <a:srgbClr val="000000"/>
                </a:solidFill>
                <a:latin typeface="Clear Sans Regular"/>
              </a:rPr>
              <a:t>INTOSAI: La Organización Internacional de las Entidades Fiscalizadoras Superiores (INTOSAI)</a:t>
            </a:r>
          </a:p>
          <a:p>
            <a:pPr marL="431822" lvl="1" indent="-215911" algn="just" defTabSz="609630">
              <a:lnSpc>
                <a:spcPts val="2600"/>
              </a:lnSpc>
              <a:buFont typeface="Arial"/>
              <a:buChar char="•"/>
            </a:pPr>
            <a:r>
              <a:rPr lang="en-US" sz="2000">
                <a:solidFill>
                  <a:srgbClr val="000000"/>
                </a:solidFill>
                <a:latin typeface="Clear Sans Regular"/>
              </a:rPr>
              <a:t>INTOSAI GOV: Siglas en inglés con que se conoce a las Directrices de la INTOSAI para la Buena Gobernanza</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10800000">
            <a:off x="1" y="-42458"/>
            <a:ext cx="5766215" cy="6894467"/>
            <a:chOff x="0" y="0"/>
            <a:chExt cx="8603361" cy="10286746"/>
          </a:xfrm>
        </p:grpSpPr>
        <p:sp>
          <p:nvSpPr>
            <p:cNvPr id="3" name="Freeform 3"/>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stretch>
                <a:fillRect l="-39647" r="-39647"/>
              </a:stretch>
            </a:blipFill>
          </p:spPr>
        </p:sp>
      </p:grpSp>
      <p:sp>
        <p:nvSpPr>
          <p:cNvPr id="4" name="AutoShape 4"/>
          <p:cNvSpPr/>
          <p:nvPr/>
        </p:nvSpPr>
        <p:spPr>
          <a:xfrm rot="-4673811">
            <a:off x="2637056" y="5102247"/>
            <a:ext cx="3518317" cy="0"/>
          </a:xfrm>
          <a:prstGeom prst="line">
            <a:avLst/>
          </a:prstGeom>
          <a:ln w="85725" cap="rnd">
            <a:solidFill>
              <a:srgbClr val="E6950A"/>
            </a:solidFill>
            <a:prstDash val="solid"/>
            <a:headEnd type="none" w="sm" len="sm"/>
            <a:tailEnd type="none" w="sm" len="sm"/>
          </a:ln>
        </p:spPr>
      </p:sp>
      <p:sp>
        <p:nvSpPr>
          <p:cNvPr id="5" name="AutoShape 5"/>
          <p:cNvSpPr/>
          <p:nvPr/>
        </p:nvSpPr>
        <p:spPr>
          <a:xfrm rot="-4673811">
            <a:off x="2804838" y="5875443"/>
            <a:ext cx="3518317" cy="0"/>
          </a:xfrm>
          <a:prstGeom prst="line">
            <a:avLst/>
          </a:prstGeom>
          <a:ln w="85725" cap="rnd">
            <a:solidFill>
              <a:srgbClr val="E6950A"/>
            </a:solidFill>
            <a:prstDash val="solid"/>
            <a:headEnd type="none" w="sm" len="sm"/>
            <a:tailEnd type="none" w="sm" len="sm"/>
          </a:ln>
        </p:spPr>
      </p:sp>
      <p:sp>
        <p:nvSpPr>
          <p:cNvPr id="6" name="AutoShape 6"/>
          <p:cNvSpPr/>
          <p:nvPr/>
        </p:nvSpPr>
        <p:spPr>
          <a:xfrm rot="-4673811">
            <a:off x="3914656" y="-653082"/>
            <a:ext cx="3518317" cy="0"/>
          </a:xfrm>
          <a:prstGeom prst="line">
            <a:avLst/>
          </a:prstGeom>
          <a:ln w="85725" cap="rnd">
            <a:solidFill>
              <a:srgbClr val="E6950A"/>
            </a:solidFill>
            <a:prstDash val="solid"/>
            <a:headEnd type="none" w="sm" len="sm"/>
            <a:tailEnd type="none" w="sm" len="sm"/>
          </a:ln>
        </p:spPr>
      </p:sp>
      <p:grpSp>
        <p:nvGrpSpPr>
          <p:cNvPr id="7" name="Group 7"/>
          <p:cNvGrpSpPr/>
          <p:nvPr/>
        </p:nvGrpSpPr>
        <p:grpSpPr>
          <a:xfrm>
            <a:off x="-1172058" y="429157"/>
            <a:ext cx="6053959" cy="6165920"/>
            <a:chOff x="0" y="0"/>
            <a:chExt cx="1035112" cy="1054255"/>
          </a:xfrm>
        </p:grpSpPr>
        <p:sp>
          <p:nvSpPr>
            <p:cNvPr id="8" name="Freeform 8"/>
            <p:cNvSpPr/>
            <p:nvPr/>
          </p:nvSpPr>
          <p:spPr>
            <a:xfrm>
              <a:off x="0" y="0"/>
              <a:ext cx="1035112" cy="1054255"/>
            </a:xfrm>
            <a:custGeom>
              <a:avLst/>
              <a:gdLst/>
              <a:ahLst/>
              <a:cxnLst/>
              <a:rect l="l" t="t" r="r" b="b"/>
              <a:pathLst>
                <a:path w="1035112" h="1054255">
                  <a:moveTo>
                    <a:pt x="203200" y="0"/>
                  </a:moveTo>
                  <a:lnTo>
                    <a:pt x="1035112" y="0"/>
                  </a:lnTo>
                  <a:lnTo>
                    <a:pt x="831912" y="1054255"/>
                  </a:lnTo>
                  <a:lnTo>
                    <a:pt x="0" y="1054255"/>
                  </a:lnTo>
                  <a:lnTo>
                    <a:pt x="203200" y="0"/>
                  </a:lnTo>
                  <a:close/>
                </a:path>
              </a:pathLst>
            </a:custGeom>
            <a:solidFill>
              <a:srgbClr val="000000">
                <a:alpha val="72941"/>
              </a:srgbClr>
            </a:solidFill>
          </p:spPr>
        </p:sp>
        <p:sp>
          <p:nvSpPr>
            <p:cNvPr id="9" name="TextBox 9"/>
            <p:cNvSpPr txBox="1"/>
            <p:nvPr/>
          </p:nvSpPr>
          <p:spPr>
            <a:xfrm>
              <a:off x="101600" y="19050"/>
              <a:ext cx="609600" cy="590550"/>
            </a:xfrm>
            <a:prstGeom prst="rect">
              <a:avLst/>
            </a:prstGeom>
          </p:spPr>
          <p:txBody>
            <a:bodyPr lIns="33867" tIns="33867" rIns="33867" bIns="33867" rtlCol="0" anchor="ctr"/>
            <a:lstStyle/>
            <a:p>
              <a:pPr algn="ctr" defTabSz="609630">
                <a:lnSpc>
                  <a:spcPts val="1507"/>
                </a:lnSpc>
              </a:pPr>
              <a:endParaRPr sz="1200">
                <a:solidFill>
                  <a:prstClr val="black"/>
                </a:solidFill>
                <a:latin typeface="Calibri"/>
              </a:endParaRPr>
            </a:p>
          </p:txBody>
        </p:sp>
      </p:grpSp>
      <p:sp>
        <p:nvSpPr>
          <p:cNvPr id="10" name="TextBox 10"/>
          <p:cNvSpPr txBox="1"/>
          <p:nvPr/>
        </p:nvSpPr>
        <p:spPr>
          <a:xfrm>
            <a:off x="506474" y="2996872"/>
            <a:ext cx="3492955" cy="500137"/>
          </a:xfrm>
          <a:prstGeom prst="rect">
            <a:avLst/>
          </a:prstGeom>
        </p:spPr>
        <p:txBody>
          <a:bodyPr lIns="0" tIns="0" rIns="0" bIns="0" rtlCol="0" anchor="t">
            <a:spAutoFit/>
          </a:bodyPr>
          <a:lstStyle/>
          <a:p>
            <a:pPr defTabSz="609630">
              <a:lnSpc>
                <a:spcPts val="3920"/>
              </a:lnSpc>
            </a:pPr>
            <a:r>
              <a:rPr lang="en-US" sz="3266">
                <a:solidFill>
                  <a:srgbClr val="FFFFFF"/>
                </a:solidFill>
                <a:latin typeface="Poppins"/>
              </a:rPr>
              <a:t>GLOSARIO</a:t>
            </a:r>
          </a:p>
        </p:txBody>
      </p:sp>
      <p:sp>
        <p:nvSpPr>
          <p:cNvPr id="11" name="TextBox 11"/>
          <p:cNvSpPr txBox="1"/>
          <p:nvPr/>
        </p:nvSpPr>
        <p:spPr>
          <a:xfrm>
            <a:off x="5766216" y="1364922"/>
            <a:ext cx="5938357" cy="1308756"/>
          </a:xfrm>
          <a:prstGeom prst="rect">
            <a:avLst/>
          </a:prstGeom>
        </p:spPr>
        <p:txBody>
          <a:bodyPr lIns="0" tIns="0" rIns="0" bIns="0" rtlCol="0" anchor="t">
            <a:spAutoFit/>
          </a:bodyPr>
          <a:lstStyle/>
          <a:p>
            <a:pPr marL="431822" lvl="1" indent="-215911" algn="just" defTabSz="609630">
              <a:lnSpc>
                <a:spcPts val="2600"/>
              </a:lnSpc>
              <a:buFont typeface="Arial"/>
              <a:buChar char="•"/>
            </a:pPr>
            <a:r>
              <a:rPr lang="en-US" sz="2000">
                <a:solidFill>
                  <a:srgbClr val="000000"/>
                </a:solidFill>
                <a:latin typeface="Clear Sans Regular"/>
              </a:rPr>
              <a:t>ISSAI: Siglas en inglés de las Normas Internacionales de Entidades Fiscalizadoras Superiores</a:t>
            </a:r>
          </a:p>
          <a:p>
            <a:pPr marL="431822" lvl="1" indent="-215911" algn="just" defTabSz="609630">
              <a:lnSpc>
                <a:spcPts val="2600"/>
              </a:lnSpc>
              <a:buFont typeface="Arial"/>
              <a:buChar char="•"/>
            </a:pPr>
            <a:r>
              <a:rPr lang="en-US" sz="2000">
                <a:solidFill>
                  <a:srgbClr val="000000"/>
                </a:solidFill>
                <a:latin typeface="Clear Sans Regular"/>
              </a:rPr>
              <a:t>Normas Profesionales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847527" y="349619"/>
            <a:ext cx="9045759" cy="3539527"/>
          </a:xfrm>
        </p:spPr>
        <p:txBody>
          <a:bodyPr>
            <a:normAutofit fontScale="77500" lnSpcReduction="20000"/>
          </a:bodyPr>
          <a:lstStyle/>
          <a:p>
            <a:pPr algn="just"/>
            <a:r>
              <a:rPr lang="es-MX" sz="2600" dirty="0">
                <a:latin typeface="Arial" panose="020B0604020202020204" pitchFamily="34" charset="0"/>
                <a:cs typeface="Arial" panose="020B0604020202020204" pitchFamily="34" charset="0"/>
              </a:rPr>
              <a:t>También fiscalizará directamente los recursos federales que    administren o ejerzan las entidades federativas, los municipios y las demarcaciones territoriales de la Ciudad de México. En los términos que establezca la ley fiscalizará, en coordinación con las entidades locales de fiscalización o de manera directa, las participaciones federales. En el caso de los Estados y los Municipios cuyos empréstitos cuenten con la garantía de la Federación, fiscalizará el destino y ejercicio de los recursos correspondientes que hayan realizado los gobiernos locales. Asimismo, fiscalizará los recursos federales que se destinen y se ejerzan por cualquier entidad, persona física o moral, pública o privada, y los transferidos a fideicomisos, fondos y mandatos, públicos o privados, o cualquier otra figura jurídica, de conformidad con los procedimientos establecidos en las leyes y sin perjuicio de la competencia de otras autoridades y de los derechos de los usuarios del sistema financiero. </a:t>
            </a:r>
          </a:p>
          <a:p>
            <a:endParaRPr lang="es-MX"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5747" y="3889044"/>
            <a:ext cx="5112568" cy="2619337"/>
          </a:xfrm>
          <a:prstGeom prst="rect">
            <a:avLst/>
          </a:prstGeom>
          <a:ln>
            <a:noFill/>
          </a:ln>
          <a:effectLst>
            <a:softEdge rad="112500"/>
          </a:effectLst>
        </p:spPr>
      </p:pic>
    </p:spTree>
    <p:extLst>
      <p:ext uri="{BB962C8B-B14F-4D97-AF65-F5344CB8AC3E}">
        <p14:creationId xmlns:p14="http://schemas.microsoft.com/office/powerpoint/2010/main" val="3365738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847528" y="476672"/>
            <a:ext cx="4540020" cy="5904656"/>
          </a:xfrm>
        </p:spPr>
        <p:txBody>
          <a:bodyPr>
            <a:normAutofit fontScale="92500" lnSpcReduction="10000"/>
          </a:bodyPr>
          <a:lstStyle/>
          <a:p>
            <a:pPr algn="just"/>
            <a:r>
              <a:rPr lang="es-MX" dirty="0"/>
              <a:t>La Auditoría Superior de la Federación podrá solicitar y revisar, de manera casuística y concreta, información de ejercicios anteriores al de la Cuenta Pública en revisión, sin que por este motivo se entienda, para todos los efectos legales, abierta nuevamente la Cuenta Pública del ejercicio al que pertenece la información solicitada, exclusivamente cuando el programa, proyecto o la erogación, contenidos en el presupuesto en revisión abarque para su ejecución y pago diversos ejercicios fiscales o se trate de revisiones sobre el cumplimiento de los objetivos de los programas federales. Las observaciones y recomendaciones que, respectivamente, la Auditoría Superior de la Federación emita, sólo podrán referirse al ejercicio de los recursos públicos de la Cuenta Pública en revisión. </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3070" y="2252237"/>
            <a:ext cx="3312368" cy="23535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20605258"/>
      </p:ext>
    </p:extLst>
  </p:cSld>
  <p:clrMapOvr>
    <a:masterClrMapping/>
  </p:clrMapOvr>
</p:sld>
</file>

<file path=ppt/theme/theme1.xml><?xml version="1.0" encoding="utf-8"?>
<a:theme xmlns:a="http://schemas.openxmlformats.org/drawingml/2006/main" name="Espiral">
  <a:themeElements>
    <a:clrScheme name="Naranja roj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Espiral">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2_Espiral">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3_Espiral">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4_Espiral">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TM02892315[[fn=Espiral]]</Template>
  <TotalTime>724</TotalTime>
  <Words>6185</Words>
  <Application>Microsoft Macintosh PowerPoint</Application>
  <PresentationFormat>Panorámica</PresentationFormat>
  <Paragraphs>310</Paragraphs>
  <Slides>75</Slides>
  <Notes>0</Notes>
  <HiddenSlides>0</HiddenSlides>
  <MMClips>0</MMClips>
  <ScaleCrop>false</ScaleCrop>
  <HeadingPairs>
    <vt:vector size="6" baseType="variant">
      <vt:variant>
        <vt:lpstr>Fuentes usadas</vt:lpstr>
      </vt:variant>
      <vt:variant>
        <vt:i4>8</vt:i4>
      </vt:variant>
      <vt:variant>
        <vt:lpstr>Tema</vt:lpstr>
      </vt:variant>
      <vt:variant>
        <vt:i4>5</vt:i4>
      </vt:variant>
      <vt:variant>
        <vt:lpstr>Títulos de diapositiva</vt:lpstr>
      </vt:variant>
      <vt:variant>
        <vt:i4>75</vt:i4>
      </vt:variant>
    </vt:vector>
  </HeadingPairs>
  <TitlesOfParts>
    <vt:vector size="88" baseType="lpstr">
      <vt:lpstr>Arial</vt:lpstr>
      <vt:lpstr>Calibri</vt:lpstr>
      <vt:lpstr>Cambria</vt:lpstr>
      <vt:lpstr>Century Gothic</vt:lpstr>
      <vt:lpstr>Clear Sans Regular</vt:lpstr>
      <vt:lpstr>Poppins</vt:lpstr>
      <vt:lpstr>Poppins Bold</vt:lpstr>
      <vt:lpstr>Wingdings 3</vt:lpstr>
      <vt:lpstr>Espiral</vt:lpstr>
      <vt:lpstr>1_Espiral</vt:lpstr>
      <vt:lpstr>2_Espiral</vt:lpstr>
      <vt:lpstr>3_Espiral</vt:lpstr>
      <vt:lpstr>4_Espiral</vt:lpstr>
      <vt:lpstr>EQUIPO 1 ASIGNATURA: AUDITORÍA GUBERNAMENTAL</vt:lpstr>
      <vt:lpstr>Presentación de PowerPoint</vt:lpstr>
      <vt:lpstr>Art 73 Constitucional Fracción XXIV.</vt:lpstr>
      <vt:lpstr>Artículo 74 Constitucional Fracción VI. </vt:lpstr>
      <vt:lpstr>Presentación de PowerPoint</vt:lpstr>
      <vt:lpstr>Artículo 79 Constitucional </vt:lpstr>
      <vt:lpstr>Presentación de PowerPoint</vt:lpstr>
      <vt:lpstr>Presentación de PowerPoint</vt:lpstr>
      <vt:lpstr>Presentación de PowerPoint</vt:lpstr>
      <vt:lpstr>Presentación de PowerPoint</vt:lpstr>
      <vt:lpstr>La Auditoría Superior de la Federación deberá entregar a la Cámara de Diputados, los días 1 de los meses de mayo y noviembre de cada año, un informe sobre la situación que guardan las observaciones, recomendaciones y acciones promovidas, correspondientes a cada uno de los informes individuales de auditoría que haya presentado en los términos de esta fracción. En dicho informe, el cual tendrá carácter público, la Auditoría incluirá los montos efectivamente resarcidos a la Hacienda Pública Federal o al patrimonio de los entes públicos federales, como consecuencia de sus acciones de fiscalización, las denuncias penales presentadas y los procedimientos iniciados ante el Tribunal Federal de Justicia Administrativa.</vt:lpstr>
      <vt:lpstr>Presentación de PowerPoint</vt:lpstr>
      <vt:lpstr>Presentación de PowerPoint</vt:lpstr>
      <vt:lpstr>Normas Internacionales </vt:lpstr>
      <vt:lpstr>Presentación de PowerPoint</vt:lpstr>
      <vt:lpstr>Presentación de PowerPoint</vt:lpstr>
      <vt:lpstr>Presentación de PowerPoint</vt:lpstr>
      <vt:lpstr>Presentación de PowerPoint</vt:lpstr>
      <vt:lpstr>Artículo 9.El Comité Coordinador  tendrá las siguientes facultades:  </vt:lpstr>
      <vt:lpstr>Artículo 9.El Comité Coordinador  tendrá las siguientes facultades:</vt:lpstr>
      <vt:lpstr>Artículo 9.El Comité Coordinador  tendrá las siguientes facultades: </vt:lpstr>
      <vt:lpstr>Artículo 9.El Comité Coordinador  tendrá las siguientes facultades: </vt:lpstr>
      <vt:lpstr>Artículo 10. Son integrantes del Comité Coordinador: </vt:lpstr>
      <vt:lpstr>Artículo 21. El Comité de Participación Ciudadana tendrá las siguientes atribuciones:  </vt:lpstr>
      <vt:lpstr>Artículo 31. La Comisión Ejecutiva tendrá a su cargo la generación de los insumos técnicos necesarios para que el Comité Coordinador realice sus funciones, </vt:lpstr>
      <vt:lpstr>Artículo 35. Corresponde al Secretario Técnico ejercer la dirección de la Secretaría Ejecutiva, por lo que contará con las facultades previstas en el artículo 59 de la Ley Federal de las Entidades Paraestatales.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TIPOS DE AUDITORÍA EN LA AUDITORÍA SUPERIOR DE LA FEDERACIÓN Y EN ENTIDADES DE FISCALIZACIÓN SUPERIOR ESTATALES</vt:lpstr>
      <vt:lpstr>La auditoría en el sector público </vt:lpstr>
      <vt:lpstr>Logros de las auditorías del sector público </vt:lpstr>
      <vt:lpstr>Presentación de PowerPoint</vt:lpstr>
      <vt:lpstr>Presentación de PowerPoint</vt:lpstr>
      <vt:lpstr>1. Auditoría financiera </vt:lpstr>
      <vt:lpstr>2. Auditoría de desempeño  </vt:lpstr>
      <vt:lpstr>3. Auditoría de cumplimiento </vt:lpstr>
      <vt:lpstr>Presentación de PowerPoint</vt:lpstr>
      <vt:lpstr>LOS TIPOS DE AUDITORÍAS EN LA ASF</vt:lpstr>
      <vt:lpstr>1. Auditoría de cumplimiento financiero </vt:lpstr>
      <vt:lpstr>Presentación de PowerPoint</vt:lpstr>
      <vt:lpstr>Presentación de PowerPoint</vt:lpstr>
      <vt:lpstr>2. Auditoría de desempeño. </vt:lpstr>
      <vt:lpstr>Evaluaciones de políticas públicas. </vt:lpstr>
      <vt:lpstr>Presentación de PowerPoint</vt:lpstr>
      <vt:lpstr>¿Qué dice la Constitución?</vt:lpstr>
      <vt:lpstr>¿Cómo se interpreta?</vt:lpstr>
      <vt:lpstr>Casos de ejemplo:  </vt:lpstr>
      <vt:lpstr>Casos de ejemplo: </vt:lpstr>
      <vt:lpstr>Fuentes de información: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TIPOS DE AUDITORÍA EN LA AUDITORÍA SUPERIOR DE LA FEDERACIÓN Y EN ENTIDADES DE FISCALIZACIÓN SUPERIOR ESTSTALES</dc:title>
  <dc:creator>Usuario</dc:creator>
  <cp:lastModifiedBy>JOSE LUIS RAMIREZ ESPINOZA</cp:lastModifiedBy>
  <cp:revision>22</cp:revision>
  <dcterms:created xsi:type="dcterms:W3CDTF">2022-10-26T20:22:56Z</dcterms:created>
  <dcterms:modified xsi:type="dcterms:W3CDTF">2022-11-01T17:46:17Z</dcterms:modified>
</cp:coreProperties>
</file>